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6" d="100"/>
          <a:sy n="106" d="100"/>
        </p:scale>
        <p:origin x="2501"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4.jpg"/><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3.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Luis </a:t>
            </a:r>
            <a:r>
              <a:rPr lang="en-US" dirty="0" err="1">
                <a:solidFill>
                  <a:schemeClr val="bg2"/>
                </a:solidFill>
                <a:latin typeface="Abadi"/>
                <a:ea typeface="SF Pro" pitchFamily="2" charset="0"/>
                <a:cs typeface="SF Pro" pitchFamily="2" charset="0"/>
              </a:rPr>
              <a:t>Ganon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20-Nov-2025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22789" cy="4351338"/>
          </a:xfrm>
          <a:prstGeom prst="rect">
            <a:avLst/>
          </a:prstGeom>
        </p:spPr>
        <p:txBody>
          <a:bodyPr/>
          <a:lstStyle/>
          <a:p>
            <a:r>
              <a:rPr lang="en-US" sz="2200" dirty="0">
                <a:solidFill>
                  <a:schemeClr val="accent3">
                    <a:lumMod val="25000"/>
                  </a:schemeClr>
                </a:solidFill>
                <a:latin typeface="Abadi" panose="020B0604020104020204" pitchFamily="34" charset="0"/>
              </a:rPr>
              <a:t>Create a training label with landing outcomes where successful = 1 &amp; failure = 0.</a:t>
            </a:r>
          </a:p>
          <a:p>
            <a:r>
              <a:rPr lang="en-US" sz="2200" dirty="0">
                <a:solidFill>
                  <a:schemeClr val="accent3">
                    <a:lumMod val="25000"/>
                  </a:schemeClr>
                </a:solidFill>
                <a:latin typeface="Abadi" panose="020B0604020104020204" pitchFamily="34" charset="0"/>
              </a:rPr>
              <a:t>Outcome column has two components: ‘Mission Outcome’ ‘Landing Location’</a:t>
            </a:r>
          </a:p>
          <a:p>
            <a:r>
              <a:rPr lang="en-US" sz="2200" dirty="0">
                <a:solidFill>
                  <a:schemeClr val="accent3">
                    <a:lumMod val="25000"/>
                  </a:schemeClr>
                </a:solidFill>
                <a:latin typeface="Abadi" panose="020B0604020104020204" pitchFamily="34" charset="0"/>
              </a:rPr>
              <a:t>New training label column ‘class’ with a value of 1 if ‘Mission Outcome’ is True and 0 otherwise.  </a:t>
            </a:r>
          </a:p>
          <a:p>
            <a:pPr marL="0" indent="0">
              <a:buNone/>
            </a:pPr>
            <a:r>
              <a:rPr lang="en-US" sz="2200" b="1" dirty="0">
                <a:solidFill>
                  <a:schemeClr val="accent3">
                    <a:lumMod val="25000"/>
                  </a:schemeClr>
                </a:solidFill>
                <a:latin typeface="Abadi" panose="020B0604020104020204" pitchFamily="34" charset="0"/>
              </a:rPr>
              <a:t>Value Mapping</a:t>
            </a:r>
            <a:r>
              <a:rPr lang="en-US" sz="2200" dirty="0">
                <a:solidFill>
                  <a:schemeClr val="accent3">
                    <a:lumMod val="25000"/>
                  </a:schemeClr>
                </a:solidFill>
                <a:latin typeface="Abadi" panose="020B0604020104020204" pitchFamily="34" charset="0"/>
              </a:rPr>
              <a:t>:</a:t>
            </a:r>
          </a:p>
          <a:p>
            <a:pPr marL="0" indent="0">
              <a:buNone/>
            </a:pPr>
            <a:r>
              <a:rPr lang="en-US" sz="2200" dirty="0">
                <a:solidFill>
                  <a:schemeClr val="accent3">
                    <a:lumMod val="25000"/>
                  </a:schemeClr>
                </a:solidFill>
                <a:latin typeface="Abadi" panose="020B0604020104020204" pitchFamily="34" charset="0"/>
              </a:rPr>
              <a:t>True ASDS, True RTLS, &amp; True Ocean – set to -&gt; 1</a:t>
            </a:r>
          </a:p>
          <a:p>
            <a:pPr marL="0" indent="0">
              <a:buNone/>
            </a:pPr>
            <a:r>
              <a:rPr lang="en-US" sz="2200" dirty="0">
                <a:solidFill>
                  <a:schemeClr val="accent3">
                    <a:lumMod val="25000"/>
                  </a:schemeClr>
                </a:solidFill>
                <a:latin typeface="Abadi" panose="020B0604020104020204" pitchFamily="34" charset="0"/>
              </a:rPr>
              <a:t>None </a:t>
            </a:r>
            <a:r>
              <a:rPr lang="en-US" sz="2200" dirty="0" err="1">
                <a:solidFill>
                  <a:schemeClr val="accent3">
                    <a:lumMod val="25000"/>
                  </a:schemeClr>
                </a:solidFill>
                <a:latin typeface="Abadi" panose="020B0604020104020204" pitchFamily="34" charset="0"/>
              </a:rPr>
              <a:t>None</a:t>
            </a:r>
            <a:r>
              <a:rPr lang="en-US" sz="2200" dirty="0">
                <a:solidFill>
                  <a:schemeClr val="accent3">
                    <a:lumMod val="25000"/>
                  </a:schemeClr>
                </a:solidFill>
                <a:latin typeface="Abadi" panose="020B0604020104020204" pitchFamily="34" charset="0"/>
              </a:rPr>
              <a:t>, False ASDS, None ASDS, False Ocean, False RTLS – set to -&gt; 0</a:t>
            </a:r>
          </a:p>
          <a:p>
            <a:endParaRPr lang="en-US" dirty="0"/>
          </a:p>
          <a:p>
            <a:pPr marL="0" indent="0">
              <a:buNone/>
            </a:pPr>
            <a:r>
              <a:rPr lang="en-US" sz="1800" dirty="0"/>
              <a:t>https://github.com/LuisGanon/Applied-Data-Science-Capstone/blob/main/Week%2001-03%20Data%20Wrangling.ipynb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Create a training label with landing outcomes where successful = 1 &amp; failure = 0.</a:t>
            </a:r>
          </a:p>
          <a:p>
            <a:pPr>
              <a:lnSpc>
                <a:spcPct val="100000"/>
              </a:lnSpc>
              <a:spcBef>
                <a:spcPts val="1400"/>
              </a:spcBef>
            </a:pPr>
            <a:r>
              <a:rPr lang="en-US" sz="2000" dirty="0">
                <a:solidFill>
                  <a:schemeClr val="accent3">
                    <a:lumMod val="25000"/>
                  </a:schemeClr>
                </a:solidFill>
                <a:latin typeface="Abadi" panose="020B0604020104020204" pitchFamily="34" charset="0"/>
              </a:rPr>
              <a:t>Outcome column has two components: ‘Mission Outcome’ ‘Landing Location’</a:t>
            </a:r>
          </a:p>
          <a:p>
            <a:pPr>
              <a:lnSpc>
                <a:spcPct val="100000"/>
              </a:lnSpc>
              <a:spcBef>
                <a:spcPts val="1400"/>
              </a:spcBef>
            </a:pPr>
            <a:r>
              <a:rPr lang="en-US" sz="2000" dirty="0">
                <a:solidFill>
                  <a:schemeClr val="accent3">
                    <a:lumMod val="25000"/>
                  </a:schemeClr>
                </a:solidFill>
                <a:latin typeface="Abadi" panose="020B0604020104020204" pitchFamily="34" charset="0"/>
              </a:rPr>
              <a:t>New training label column ‘class’ with a value of 1 if ‘Mission Outcome’ is True and 0 otherwise. </a:t>
            </a:r>
          </a:p>
          <a:p>
            <a:pPr marL="0" indent="0">
              <a:lnSpc>
                <a:spcPct val="100000"/>
              </a:lnSpc>
              <a:spcBef>
                <a:spcPts val="1400"/>
              </a:spcBef>
              <a:buNone/>
            </a:pPr>
            <a:r>
              <a:rPr lang="en-US" sz="2000" b="1" dirty="0">
                <a:latin typeface="Abadi" panose="020B0604020104020204" pitchFamily="34" charset="0"/>
              </a:rPr>
              <a:t>Value Mapping</a:t>
            </a:r>
            <a:r>
              <a:rPr lang="en-US" sz="2000" dirty="0">
                <a:latin typeface="Abadi" panose="020B0604020104020204" pitchFamily="34" charset="0"/>
              </a:rPr>
              <a:t>:</a:t>
            </a:r>
          </a:p>
          <a:p>
            <a:pPr marL="0" indent="0">
              <a:lnSpc>
                <a:spcPct val="100000"/>
              </a:lnSpc>
              <a:spcBef>
                <a:spcPts val="1400"/>
              </a:spcBef>
              <a:buNone/>
            </a:pPr>
            <a:r>
              <a:rPr lang="en-US" sz="2000" dirty="0">
                <a:latin typeface="Abadi" panose="020B0604020104020204" pitchFamily="34" charset="0"/>
              </a:rPr>
              <a:t>True ASDS, True RTLS, &amp; True Ocean – set to -&gt; 1</a:t>
            </a:r>
          </a:p>
          <a:p>
            <a:pPr marL="0" indent="0">
              <a:lnSpc>
                <a:spcPct val="100000"/>
              </a:lnSpc>
              <a:spcBef>
                <a:spcPts val="1400"/>
              </a:spcBef>
              <a:buNone/>
            </a:pPr>
            <a:r>
              <a:rPr lang="en-US" sz="2000" dirty="0">
                <a:latin typeface="Abadi" panose="020B0604020104020204" pitchFamily="34" charset="0"/>
              </a:rPr>
              <a:t>None </a:t>
            </a:r>
            <a:r>
              <a:rPr lang="en-US" sz="2000" dirty="0" err="1">
                <a:latin typeface="Abadi" panose="020B0604020104020204" pitchFamily="34" charset="0"/>
              </a:rPr>
              <a:t>None</a:t>
            </a:r>
            <a:r>
              <a:rPr lang="en-US" sz="2000" dirty="0">
                <a:latin typeface="Abadi" panose="020B0604020104020204" pitchFamily="34" charset="0"/>
              </a:rPr>
              <a:t>, False ASDS, None ASDS, False Ocean, False RTLS – set to -&gt; 0</a:t>
            </a:r>
          </a:p>
          <a:p>
            <a:pPr marL="0" indent="0">
              <a:lnSpc>
                <a:spcPct val="100000"/>
              </a:lnSpc>
              <a:spcBef>
                <a:spcPts val="1400"/>
              </a:spcBef>
              <a:buNone/>
            </a:pPr>
            <a:r>
              <a:rPr lang="en-US" sz="1800" dirty="0"/>
              <a:t>https://github.com/LuisGanon/Applied-Data-Science-Capstone/blob/main/Week%2002-02%20Ungraded%20App%20Item%20-%20Ungraded%20App%20ItemEDA%20with%20Visualization%20Lab.ipynb</a:t>
            </a:r>
          </a:p>
          <a:p>
            <a:pPr marL="0" indent="0">
              <a:lnSpc>
                <a:spcPct val="100000"/>
              </a:lnSpc>
              <a:spcBef>
                <a:spcPts val="1400"/>
              </a:spcBef>
              <a:buNone/>
            </a:pPr>
            <a:endParaRPr lang="en-US" sz="2800" dirty="0"/>
          </a:p>
          <a:p>
            <a:pPr marL="0" indent="0">
              <a:lnSpc>
                <a:spcPct val="100000"/>
              </a:lnSpc>
              <a:spcBef>
                <a:spcPts val="1400"/>
              </a:spcBef>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Loaded data set into SQLite database.</a:t>
            </a:r>
          </a:p>
          <a:p>
            <a:r>
              <a:rPr lang="en-US" sz="2400" dirty="0"/>
              <a:t>Queried using SQL Python integration.</a:t>
            </a:r>
          </a:p>
          <a:p>
            <a:r>
              <a:rPr lang="en-US" sz="2400" dirty="0"/>
              <a:t>Queries were made to get a better understanding of the dataset.</a:t>
            </a:r>
          </a:p>
          <a:p>
            <a:r>
              <a:rPr lang="en-US" sz="2400" dirty="0"/>
              <a:t>Queried information about launch site names, mission outcomes, various pay load sizes of  customers and booster versions, and landing outcomes.</a:t>
            </a:r>
          </a:p>
          <a:p>
            <a:endParaRPr lang="en-US" sz="2400" dirty="0"/>
          </a:p>
          <a:p>
            <a:pPr marL="0" indent="0">
              <a:buNone/>
            </a:pPr>
            <a:r>
              <a:rPr lang="en-US" sz="1800" dirty="0"/>
              <a:t>https://github.com/LuisGanon/Applied-Data-Science-Capstone/blob/main/Week%2002-01%20Hands-on%20Lab%20Complete%20the%20EDA%20with%20SQL.ipyn</a:t>
            </a:r>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t>https://github.com/LuisGanon/Applied-Data-Science-Capstone/blob/main/Week%2003-01%20Hands-on%20Lab%20Interactive%20Visual%20Analytics%20with%20Folium%20lab.ipynb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r>
              <a:rPr lang="en-US" dirty="0"/>
              <a:t>Dashboard includes a pie chart and a scatter plot.</a:t>
            </a:r>
          </a:p>
          <a:p>
            <a:r>
              <a:rPr lang="en-US" dirty="0"/>
              <a:t>Pie chart can be selected to show distribution of successful landings across all launch sites and  can be selected to show individual launch site success rates.</a:t>
            </a:r>
          </a:p>
          <a:p>
            <a:r>
              <a:rPr lang="en-US" dirty="0"/>
              <a:t>Scatter plot takes two inputs: All sites or individual site and payload mass on a slider between 0  and 10000 kg.</a:t>
            </a:r>
          </a:p>
          <a:p>
            <a:r>
              <a:rPr lang="en-US" dirty="0"/>
              <a:t>The pie chart is used to visualize launch site success rate.</a:t>
            </a:r>
          </a:p>
          <a:p>
            <a:r>
              <a:rPr lang="en-US" dirty="0"/>
              <a:t>The scatter plot can help us see how success varies across launch sites, payload mass, and booster version category.</a:t>
            </a:r>
          </a:p>
          <a:p>
            <a:endParaRPr lang="en-US" dirty="0"/>
          </a:p>
          <a:p>
            <a:pPr marL="0" indent="0">
              <a:buNone/>
            </a:pPr>
            <a:r>
              <a:rPr lang="en-US" sz="1900" dirty="0"/>
              <a:t>https://github.com/LuisGanon/Applied-Data-Science-Capstone/blob/main/Week%2003-02%20Hands-on%20Lab-%20Build%20an%20Interactive%20Dashboard%20with%20Ploty%20Dash.txt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287A9D3D-21A8-4059-ACD9-F101FD3B7AF8}"/>
              </a:ext>
            </a:extLst>
          </p:cNvPr>
          <p:cNvGrpSpPr/>
          <p:nvPr/>
        </p:nvGrpSpPr>
        <p:grpSpPr>
          <a:xfrm>
            <a:off x="2072259" y="1941575"/>
            <a:ext cx="1938655" cy="1728470"/>
            <a:chOff x="3822191" y="1933955"/>
            <a:chExt cx="1938655" cy="1728470"/>
          </a:xfrm>
        </p:grpSpPr>
        <p:sp>
          <p:nvSpPr>
            <p:cNvPr id="7" name="object 6">
              <a:extLst>
                <a:ext uri="{FF2B5EF4-FFF2-40B4-BE49-F238E27FC236}">
                  <a16:creationId xmlns:a16="http://schemas.microsoft.com/office/drawing/2014/main" id="{A026748F-A542-43C7-B665-33B11DF613CD}"/>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8" name="object 7">
              <a:extLst>
                <a:ext uri="{FF2B5EF4-FFF2-40B4-BE49-F238E27FC236}">
                  <a16:creationId xmlns:a16="http://schemas.microsoft.com/office/drawing/2014/main" id="{BD174C75-BCB4-488F-903F-A543344C92B8}"/>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9" name="object 8">
              <a:extLst>
                <a:ext uri="{FF2B5EF4-FFF2-40B4-BE49-F238E27FC236}">
                  <a16:creationId xmlns:a16="http://schemas.microsoft.com/office/drawing/2014/main" id="{872F0DA1-06D3-4DB2-AB23-5EC2377903E1}"/>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75E51320-E2ED-4733-80F2-4967A9BB272D}"/>
              </a:ext>
            </a:extLst>
          </p:cNvPr>
          <p:cNvSpPr txBox="1"/>
          <p:nvPr/>
        </p:nvSpPr>
        <p:spPr>
          <a:xfrm>
            <a:off x="2248789" y="2227580"/>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50E83F65-9712-41D1-8D84-7FBAED7ECAD4}"/>
              </a:ext>
            </a:extLst>
          </p:cNvPr>
          <p:cNvSpPr txBox="1"/>
          <p:nvPr/>
        </p:nvSpPr>
        <p:spPr>
          <a:xfrm>
            <a:off x="2168018" y="2463800"/>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F6178714-5FA1-4BE6-B553-864D226943F1}"/>
              </a:ext>
            </a:extLst>
          </p:cNvPr>
          <p:cNvGrpSpPr/>
          <p:nvPr/>
        </p:nvGrpSpPr>
        <p:grpSpPr>
          <a:xfrm>
            <a:off x="2072259" y="3383279"/>
            <a:ext cx="1938655" cy="1729739"/>
            <a:chOff x="3822191" y="3375659"/>
            <a:chExt cx="1938655" cy="1729739"/>
          </a:xfrm>
        </p:grpSpPr>
        <p:sp>
          <p:nvSpPr>
            <p:cNvPr id="13" name="object 12">
              <a:extLst>
                <a:ext uri="{FF2B5EF4-FFF2-40B4-BE49-F238E27FC236}">
                  <a16:creationId xmlns:a16="http://schemas.microsoft.com/office/drawing/2014/main" id="{B50542AE-0969-4943-AAE0-5E508DC0559D}"/>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4" name="object 13">
              <a:extLst>
                <a:ext uri="{FF2B5EF4-FFF2-40B4-BE49-F238E27FC236}">
                  <a16:creationId xmlns:a16="http://schemas.microsoft.com/office/drawing/2014/main" id="{98376538-835B-475C-B011-147EB583F1C5}"/>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5" name="object 14">
              <a:extLst>
                <a:ext uri="{FF2B5EF4-FFF2-40B4-BE49-F238E27FC236}">
                  <a16:creationId xmlns:a16="http://schemas.microsoft.com/office/drawing/2014/main" id="{6DD145AE-2E16-4D52-A62F-7802ED48B90C}"/>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9577E88F-16BF-4BA5-B034-B269FF42275C}"/>
              </a:ext>
            </a:extLst>
          </p:cNvPr>
          <p:cNvSpPr txBox="1"/>
          <p:nvPr/>
        </p:nvSpPr>
        <p:spPr>
          <a:xfrm>
            <a:off x="2260982" y="3551935"/>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CAECE4D4-F409-441F-A8C3-7FA791459E38}"/>
              </a:ext>
            </a:extLst>
          </p:cNvPr>
          <p:cNvSpPr txBox="1"/>
          <p:nvPr/>
        </p:nvSpPr>
        <p:spPr>
          <a:xfrm>
            <a:off x="2395094" y="3787902"/>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F4C9628A-3363-4BF1-B81A-A22EC0CF59C4}"/>
              </a:ext>
            </a:extLst>
          </p:cNvPr>
          <p:cNvSpPr txBox="1"/>
          <p:nvPr/>
        </p:nvSpPr>
        <p:spPr>
          <a:xfrm>
            <a:off x="2347850" y="402564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9C70C1E0-63C2-423B-8735-D79CD1429EEC}"/>
              </a:ext>
            </a:extLst>
          </p:cNvPr>
          <p:cNvGrpSpPr/>
          <p:nvPr/>
        </p:nvGrpSpPr>
        <p:grpSpPr>
          <a:xfrm>
            <a:off x="2072259" y="4826508"/>
            <a:ext cx="2950845" cy="1169035"/>
            <a:chOff x="3822191" y="4818888"/>
            <a:chExt cx="2950845" cy="1169035"/>
          </a:xfrm>
        </p:grpSpPr>
        <p:sp>
          <p:nvSpPr>
            <p:cNvPr id="20" name="object 19">
              <a:extLst>
                <a:ext uri="{FF2B5EF4-FFF2-40B4-BE49-F238E27FC236}">
                  <a16:creationId xmlns:a16="http://schemas.microsoft.com/office/drawing/2014/main" id="{E58A5E3D-11C8-4E11-954F-F1D3976C57DB}"/>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1" name="object 20">
              <a:extLst>
                <a:ext uri="{FF2B5EF4-FFF2-40B4-BE49-F238E27FC236}">
                  <a16:creationId xmlns:a16="http://schemas.microsoft.com/office/drawing/2014/main" id="{B1417F17-A315-46CF-8C32-1765666DF174}"/>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2" name="object 21">
              <a:extLst>
                <a:ext uri="{FF2B5EF4-FFF2-40B4-BE49-F238E27FC236}">
                  <a16:creationId xmlns:a16="http://schemas.microsoft.com/office/drawing/2014/main" id="{3C8DF37D-3149-4B88-A3C0-808B26B8780D}"/>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EABF020E-2A1F-49A8-9881-460F669EB1A4}"/>
              </a:ext>
            </a:extLst>
          </p:cNvPr>
          <p:cNvSpPr txBox="1"/>
          <p:nvPr/>
        </p:nvSpPr>
        <p:spPr>
          <a:xfrm>
            <a:off x="2353946" y="5112461"/>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D4A02A35-629B-499F-996F-3B470FA75DDD}"/>
              </a:ext>
            </a:extLst>
          </p:cNvPr>
          <p:cNvSpPr txBox="1"/>
          <p:nvPr/>
        </p:nvSpPr>
        <p:spPr>
          <a:xfrm>
            <a:off x="2834006" y="5349367"/>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7C4D6C5B-6F74-4C10-AB52-FDD527420340}"/>
              </a:ext>
            </a:extLst>
          </p:cNvPr>
          <p:cNvGrpSpPr/>
          <p:nvPr/>
        </p:nvGrpSpPr>
        <p:grpSpPr>
          <a:xfrm>
            <a:off x="4631056" y="3680460"/>
            <a:ext cx="1938655" cy="2315210"/>
            <a:chOff x="6380988" y="3672840"/>
            <a:chExt cx="1938655" cy="2315210"/>
          </a:xfrm>
        </p:grpSpPr>
        <p:sp>
          <p:nvSpPr>
            <p:cNvPr id="26" name="object 25">
              <a:extLst>
                <a:ext uri="{FF2B5EF4-FFF2-40B4-BE49-F238E27FC236}">
                  <a16:creationId xmlns:a16="http://schemas.microsoft.com/office/drawing/2014/main" id="{FAA1FA1C-BD97-4653-8D7A-DAA1560B4324}"/>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7" name="object 26">
              <a:extLst>
                <a:ext uri="{FF2B5EF4-FFF2-40B4-BE49-F238E27FC236}">
                  <a16:creationId xmlns:a16="http://schemas.microsoft.com/office/drawing/2014/main" id="{EF1E7AEA-C019-41B4-B83A-3EE8FFBF6C43}"/>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28" name="object 27">
              <a:extLst>
                <a:ext uri="{FF2B5EF4-FFF2-40B4-BE49-F238E27FC236}">
                  <a16:creationId xmlns:a16="http://schemas.microsoft.com/office/drawing/2014/main" id="{67D609F4-D6BF-466A-88B9-A04A6BB942AA}"/>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99EDE9F2-3628-4EC4-81B8-526FFC45E501}"/>
              </a:ext>
            </a:extLst>
          </p:cNvPr>
          <p:cNvSpPr txBox="1"/>
          <p:nvPr/>
        </p:nvSpPr>
        <p:spPr>
          <a:xfrm>
            <a:off x="4985894" y="4994529"/>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C4066C61-B071-43F9-B2C6-2ADD549D085F}"/>
              </a:ext>
            </a:extLst>
          </p:cNvPr>
          <p:cNvSpPr txBox="1"/>
          <p:nvPr/>
        </p:nvSpPr>
        <p:spPr>
          <a:xfrm>
            <a:off x="4735958" y="5224653"/>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8646FB68-192B-4EC3-B424-6AC0F381C1E6}"/>
              </a:ext>
            </a:extLst>
          </p:cNvPr>
          <p:cNvGrpSpPr/>
          <p:nvPr/>
        </p:nvGrpSpPr>
        <p:grpSpPr>
          <a:xfrm>
            <a:off x="4631056" y="2237231"/>
            <a:ext cx="1938655" cy="2316480"/>
            <a:chOff x="6380988" y="2229611"/>
            <a:chExt cx="1938655" cy="2316480"/>
          </a:xfrm>
        </p:grpSpPr>
        <p:sp>
          <p:nvSpPr>
            <p:cNvPr id="32" name="object 31">
              <a:extLst>
                <a:ext uri="{FF2B5EF4-FFF2-40B4-BE49-F238E27FC236}">
                  <a16:creationId xmlns:a16="http://schemas.microsoft.com/office/drawing/2014/main" id="{97CC8ACA-AAA2-4F67-83EB-D8296A0F6BAD}"/>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3" name="object 32">
              <a:extLst>
                <a:ext uri="{FF2B5EF4-FFF2-40B4-BE49-F238E27FC236}">
                  <a16:creationId xmlns:a16="http://schemas.microsoft.com/office/drawing/2014/main" id="{61416797-B2D9-40ED-A9BB-6DB02FE59F39}"/>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4" name="object 33">
              <a:extLst>
                <a:ext uri="{FF2B5EF4-FFF2-40B4-BE49-F238E27FC236}">
                  <a16:creationId xmlns:a16="http://schemas.microsoft.com/office/drawing/2014/main" id="{27A74F07-BC9C-4268-91FA-EB2FBA80CA3E}"/>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26C62A74-476A-43E6-A3CE-C1992E1177D5}"/>
              </a:ext>
            </a:extLst>
          </p:cNvPr>
          <p:cNvSpPr txBox="1"/>
          <p:nvPr/>
        </p:nvSpPr>
        <p:spPr>
          <a:xfrm>
            <a:off x="4796663" y="3433064"/>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B01B6716-C987-4CBD-A100-7614AFBF5EF4}"/>
              </a:ext>
            </a:extLst>
          </p:cNvPr>
          <p:cNvSpPr txBox="1"/>
          <p:nvPr/>
        </p:nvSpPr>
        <p:spPr>
          <a:xfrm>
            <a:off x="4853051" y="3668648"/>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6B329055-8B5F-44C6-9206-0256416F45B6}"/>
              </a:ext>
            </a:extLst>
          </p:cNvPr>
          <p:cNvSpPr txBox="1"/>
          <p:nvPr/>
        </p:nvSpPr>
        <p:spPr>
          <a:xfrm>
            <a:off x="4785996" y="3907028"/>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12768F22-507E-4FCE-80E0-1697C55DFAEB}"/>
              </a:ext>
            </a:extLst>
          </p:cNvPr>
          <p:cNvSpPr txBox="1"/>
          <p:nvPr/>
        </p:nvSpPr>
        <p:spPr>
          <a:xfrm>
            <a:off x="5045329" y="4143247"/>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539270A6-8F8A-49AE-A020-2F7D1AAF6739}"/>
              </a:ext>
            </a:extLst>
          </p:cNvPr>
          <p:cNvGrpSpPr/>
          <p:nvPr/>
        </p:nvGrpSpPr>
        <p:grpSpPr>
          <a:xfrm>
            <a:off x="4631056" y="1941575"/>
            <a:ext cx="2950845" cy="1169035"/>
            <a:chOff x="6380988" y="1933955"/>
            <a:chExt cx="2950845" cy="1169035"/>
          </a:xfrm>
        </p:grpSpPr>
        <p:sp>
          <p:nvSpPr>
            <p:cNvPr id="40" name="object 39">
              <a:extLst>
                <a:ext uri="{FF2B5EF4-FFF2-40B4-BE49-F238E27FC236}">
                  <a16:creationId xmlns:a16="http://schemas.microsoft.com/office/drawing/2014/main" id="{8C1747D5-5632-45D6-A458-848EBF66955C}"/>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1" name="object 40">
              <a:extLst>
                <a:ext uri="{FF2B5EF4-FFF2-40B4-BE49-F238E27FC236}">
                  <a16:creationId xmlns:a16="http://schemas.microsoft.com/office/drawing/2014/main" id="{0889E1D1-A889-49ED-9C9B-80CB69E3B87D}"/>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2" name="object 41">
              <a:extLst>
                <a:ext uri="{FF2B5EF4-FFF2-40B4-BE49-F238E27FC236}">
                  <a16:creationId xmlns:a16="http://schemas.microsoft.com/office/drawing/2014/main" id="{476F7883-4959-424F-B1F1-8C8EA559A5C2}"/>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7E8C1AC7-A502-46CC-90B9-E3AC541EA408}"/>
              </a:ext>
            </a:extLst>
          </p:cNvPr>
          <p:cNvSpPr txBox="1"/>
          <p:nvPr/>
        </p:nvSpPr>
        <p:spPr>
          <a:xfrm>
            <a:off x="4863974" y="2227580"/>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E816A81E-6FE2-4BEC-A7A8-2D6E07DB3B90}"/>
              </a:ext>
            </a:extLst>
          </p:cNvPr>
          <p:cNvSpPr txBox="1"/>
          <p:nvPr/>
        </p:nvSpPr>
        <p:spPr>
          <a:xfrm>
            <a:off x="5055998" y="246380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36871323-66A6-43A0-845D-F833539807FD}"/>
              </a:ext>
            </a:extLst>
          </p:cNvPr>
          <p:cNvGrpSpPr/>
          <p:nvPr/>
        </p:nvGrpSpPr>
        <p:grpSpPr>
          <a:xfrm>
            <a:off x="7188327" y="1941575"/>
            <a:ext cx="1938655" cy="1728470"/>
            <a:chOff x="8938259" y="1933955"/>
            <a:chExt cx="1938655" cy="1728470"/>
          </a:xfrm>
        </p:grpSpPr>
        <p:sp>
          <p:nvSpPr>
            <p:cNvPr id="46" name="object 45">
              <a:extLst>
                <a:ext uri="{FF2B5EF4-FFF2-40B4-BE49-F238E27FC236}">
                  <a16:creationId xmlns:a16="http://schemas.microsoft.com/office/drawing/2014/main" id="{184DD936-A427-4F3E-8E24-B25D2AAD41BC}"/>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7" name="object 46">
              <a:extLst>
                <a:ext uri="{FF2B5EF4-FFF2-40B4-BE49-F238E27FC236}">
                  <a16:creationId xmlns:a16="http://schemas.microsoft.com/office/drawing/2014/main" id="{6B2E34A9-B7C8-4AAA-A347-9C68369C2049}"/>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8" name="object 47">
              <a:extLst>
                <a:ext uri="{FF2B5EF4-FFF2-40B4-BE49-F238E27FC236}">
                  <a16:creationId xmlns:a16="http://schemas.microsoft.com/office/drawing/2014/main" id="{70E7D25C-2B2B-4B9F-ADA6-BE3130BFCBB2}"/>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76BB4723-FE1D-44FC-8243-06AFBDFA6AE0}"/>
              </a:ext>
            </a:extLst>
          </p:cNvPr>
          <p:cNvSpPr txBox="1"/>
          <p:nvPr/>
        </p:nvSpPr>
        <p:spPr>
          <a:xfrm>
            <a:off x="7390765" y="222758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1F670ABA-54F9-4CA8-B5C7-A7D5D0617109}"/>
              </a:ext>
            </a:extLst>
          </p:cNvPr>
          <p:cNvSpPr txBox="1"/>
          <p:nvPr/>
        </p:nvSpPr>
        <p:spPr>
          <a:xfrm>
            <a:off x="7549261" y="246380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16057149-2104-4B8A-9979-8E3B2685A34B}"/>
              </a:ext>
            </a:extLst>
          </p:cNvPr>
          <p:cNvGrpSpPr/>
          <p:nvPr/>
        </p:nvGrpSpPr>
        <p:grpSpPr>
          <a:xfrm>
            <a:off x="7188327" y="3383279"/>
            <a:ext cx="1938655" cy="1170305"/>
            <a:chOff x="8938259" y="3375659"/>
            <a:chExt cx="1938655" cy="1170305"/>
          </a:xfrm>
        </p:grpSpPr>
        <p:sp>
          <p:nvSpPr>
            <p:cNvPr id="52" name="object 51">
              <a:extLst>
                <a:ext uri="{FF2B5EF4-FFF2-40B4-BE49-F238E27FC236}">
                  <a16:creationId xmlns:a16="http://schemas.microsoft.com/office/drawing/2014/main" id="{183191D3-D9C8-471D-BE61-B4410BFED2AF}"/>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3" name="object 52">
              <a:extLst>
                <a:ext uri="{FF2B5EF4-FFF2-40B4-BE49-F238E27FC236}">
                  <a16:creationId xmlns:a16="http://schemas.microsoft.com/office/drawing/2014/main" id="{4B9BC2DE-219C-412F-92D9-C19520EB3CB8}"/>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559E92E4-0627-4DA9-9AB3-4226804CB9FD}"/>
              </a:ext>
            </a:extLst>
          </p:cNvPr>
          <p:cNvSpPr txBox="1"/>
          <p:nvPr/>
        </p:nvSpPr>
        <p:spPr>
          <a:xfrm>
            <a:off x="7305422" y="366407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5" name="CuadroTexto 54">
            <a:extLst>
              <a:ext uri="{FF2B5EF4-FFF2-40B4-BE49-F238E27FC236}">
                <a16:creationId xmlns:a16="http://schemas.microsoft.com/office/drawing/2014/main" id="{EE47FEDC-D6A7-4848-BA5E-D2B87AF3FE34}"/>
              </a:ext>
            </a:extLst>
          </p:cNvPr>
          <p:cNvSpPr txBox="1"/>
          <p:nvPr/>
        </p:nvSpPr>
        <p:spPr>
          <a:xfrm>
            <a:off x="475200" y="6020531"/>
            <a:ext cx="10440000" cy="646331"/>
          </a:xfrm>
          <a:prstGeom prst="rect">
            <a:avLst/>
          </a:prstGeom>
          <a:noFill/>
        </p:spPr>
        <p:txBody>
          <a:bodyPr wrap="square">
            <a:spAutoFit/>
          </a:bodyPr>
          <a:lstStyle/>
          <a:p>
            <a:r>
              <a:rPr lang="es-AR" dirty="0"/>
              <a:t>https://github.com/LuisGanon/Applied-Data-Science-Capstone/blob/main/Week%2004-01%20Hands-on%20Lab%20Complete%20the%20Machine%20Learning%20Prediction%20lab.ipynb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6">
            <a:extLst>
              <a:ext uri="{FF2B5EF4-FFF2-40B4-BE49-F238E27FC236}">
                <a16:creationId xmlns:a16="http://schemas.microsoft.com/office/drawing/2014/main" id="{DC212849-D86C-4B2C-B61C-94E23ACDE4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
        <p:nvSpPr>
          <p:cNvPr id="6" name="object 4">
            <a:extLst>
              <a:ext uri="{FF2B5EF4-FFF2-40B4-BE49-F238E27FC236}">
                <a16:creationId xmlns:a16="http://schemas.microsoft.com/office/drawing/2014/main" id="{1186420A-27C8-4C98-BC3A-28D64880B1E6}"/>
              </a:ext>
            </a:extLst>
          </p:cNvPr>
          <p:cNvSpPr txBox="1"/>
          <p:nvPr/>
        </p:nvSpPr>
        <p:spPr>
          <a:xfrm>
            <a:off x="1328166" y="5377398"/>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badi" panose="020B0604020104020204" pitchFamily="34" charset="0"/>
                <a:cs typeface="Carlito"/>
              </a:rPr>
              <a:t>This is </a:t>
            </a:r>
            <a:r>
              <a:rPr sz="1800" dirty="0">
                <a:latin typeface="Abadi" panose="020B0604020104020204" pitchFamily="34" charset="0"/>
                <a:cs typeface="Carlito"/>
              </a:rPr>
              <a:t>a </a:t>
            </a:r>
            <a:r>
              <a:rPr sz="1800" spc="-20" dirty="0">
                <a:latin typeface="Abadi" panose="020B0604020104020204" pitchFamily="34" charset="0"/>
                <a:cs typeface="Carlito"/>
              </a:rPr>
              <a:t>preview </a:t>
            </a:r>
            <a:r>
              <a:rPr sz="1800" spc="-5" dirty="0">
                <a:latin typeface="Abadi" panose="020B0604020104020204" pitchFamily="34" charset="0"/>
                <a:cs typeface="Carlito"/>
              </a:rPr>
              <a:t>of </a:t>
            </a:r>
            <a:r>
              <a:rPr sz="1800" dirty="0">
                <a:latin typeface="Abadi" panose="020B0604020104020204" pitchFamily="34" charset="0"/>
                <a:cs typeface="Carlito"/>
              </a:rPr>
              <a:t>the </a:t>
            </a:r>
            <a:r>
              <a:rPr sz="1800" spc="-15" dirty="0">
                <a:latin typeface="Abadi" panose="020B0604020104020204" pitchFamily="34" charset="0"/>
                <a:cs typeface="Carlito"/>
              </a:rPr>
              <a:t>Plotly dashboard. </a:t>
            </a:r>
            <a:r>
              <a:rPr sz="1800" spc="-5" dirty="0">
                <a:latin typeface="Abadi" panose="020B0604020104020204" pitchFamily="34" charset="0"/>
                <a:cs typeface="Carlito"/>
              </a:rPr>
              <a:t>The </a:t>
            </a:r>
            <a:r>
              <a:rPr sz="1800" spc="-20" dirty="0">
                <a:latin typeface="Abadi" panose="020B0604020104020204" pitchFamily="34" charset="0"/>
                <a:cs typeface="Carlito"/>
              </a:rPr>
              <a:t>following </a:t>
            </a:r>
            <a:r>
              <a:rPr sz="1800" spc="-5" dirty="0">
                <a:latin typeface="Abadi" panose="020B0604020104020204" pitchFamily="34" charset="0"/>
                <a:cs typeface="Carlito"/>
              </a:rPr>
              <a:t>sides will show </a:t>
            </a:r>
            <a:r>
              <a:rPr sz="1800" dirty="0">
                <a:latin typeface="Abadi" panose="020B0604020104020204" pitchFamily="34" charset="0"/>
                <a:cs typeface="Carlito"/>
              </a:rPr>
              <a:t>the </a:t>
            </a:r>
            <a:r>
              <a:rPr sz="1800" spc="-15" dirty="0">
                <a:latin typeface="Abadi" panose="020B0604020104020204" pitchFamily="34" charset="0"/>
                <a:cs typeface="Carlito"/>
              </a:rPr>
              <a:t>results </a:t>
            </a:r>
            <a:r>
              <a:rPr sz="1800" spc="-5" dirty="0">
                <a:latin typeface="Abadi" panose="020B0604020104020204" pitchFamily="34" charset="0"/>
                <a:cs typeface="Carlito"/>
              </a:rPr>
              <a:t>of </a:t>
            </a:r>
            <a:r>
              <a:rPr sz="1800" spc="-20" dirty="0">
                <a:latin typeface="Abadi" panose="020B0604020104020204" pitchFamily="34" charset="0"/>
                <a:cs typeface="Carlito"/>
              </a:rPr>
              <a:t>EDA </a:t>
            </a:r>
            <a:r>
              <a:rPr sz="1800" spc="-5" dirty="0">
                <a:latin typeface="Abadi" panose="020B0604020104020204" pitchFamily="34" charset="0"/>
                <a:cs typeface="Carlito"/>
              </a:rPr>
              <a:t>with  </a:t>
            </a:r>
            <a:r>
              <a:rPr sz="1800" spc="-20" dirty="0">
                <a:latin typeface="Abadi" panose="020B0604020104020204" pitchFamily="34" charset="0"/>
                <a:cs typeface="Carlito"/>
              </a:rPr>
              <a:t>visualization, EDA </a:t>
            </a:r>
            <a:r>
              <a:rPr sz="1800" spc="-5" dirty="0">
                <a:latin typeface="Abadi" panose="020B0604020104020204" pitchFamily="34" charset="0"/>
                <a:cs typeface="Carlito"/>
              </a:rPr>
              <a:t>with </a:t>
            </a:r>
            <a:r>
              <a:rPr sz="1800" dirty="0">
                <a:latin typeface="Abadi" panose="020B0604020104020204" pitchFamily="34" charset="0"/>
                <a:cs typeface="Carlito"/>
              </a:rPr>
              <a:t>SQL, </a:t>
            </a:r>
            <a:r>
              <a:rPr sz="1800" spc="-25" dirty="0">
                <a:latin typeface="Abadi" panose="020B0604020104020204" pitchFamily="34" charset="0"/>
                <a:cs typeface="Carlito"/>
              </a:rPr>
              <a:t>Interactive </a:t>
            </a:r>
            <a:r>
              <a:rPr sz="1800" dirty="0">
                <a:latin typeface="Abadi" panose="020B0604020104020204" pitchFamily="34" charset="0"/>
                <a:cs typeface="Carlito"/>
              </a:rPr>
              <a:t>Map </a:t>
            </a:r>
            <a:r>
              <a:rPr sz="1800" spc="-5" dirty="0">
                <a:latin typeface="Abadi" panose="020B0604020104020204" pitchFamily="34" charset="0"/>
                <a:cs typeface="Carlito"/>
              </a:rPr>
              <a:t>with </a:t>
            </a:r>
            <a:r>
              <a:rPr sz="1800" spc="-20" dirty="0">
                <a:latin typeface="Abadi" panose="020B0604020104020204" pitchFamily="34" charset="0"/>
                <a:cs typeface="Carlito"/>
              </a:rPr>
              <a:t>Folium, </a:t>
            </a:r>
            <a:r>
              <a:rPr sz="1800" dirty="0">
                <a:latin typeface="Abadi" panose="020B0604020104020204" pitchFamily="34" charset="0"/>
                <a:cs typeface="Carlito"/>
              </a:rPr>
              <a:t>and </a:t>
            </a:r>
            <a:r>
              <a:rPr sz="1800" spc="-10" dirty="0">
                <a:latin typeface="Abadi" panose="020B0604020104020204" pitchFamily="34" charset="0"/>
                <a:cs typeface="Carlito"/>
              </a:rPr>
              <a:t>finally </a:t>
            </a:r>
            <a:r>
              <a:rPr sz="1800" dirty="0">
                <a:latin typeface="Abadi" panose="020B0604020104020204" pitchFamily="34" charset="0"/>
                <a:cs typeface="Carlito"/>
              </a:rPr>
              <a:t>the </a:t>
            </a:r>
            <a:r>
              <a:rPr sz="1800" spc="-15" dirty="0">
                <a:latin typeface="Abadi" panose="020B0604020104020204" pitchFamily="34" charset="0"/>
                <a:cs typeface="Carlito"/>
              </a:rPr>
              <a:t>results </a:t>
            </a:r>
            <a:r>
              <a:rPr sz="1800" spc="-5" dirty="0">
                <a:latin typeface="Abadi" panose="020B0604020104020204" pitchFamily="34" charset="0"/>
                <a:cs typeface="Carlito"/>
              </a:rPr>
              <a:t>of our </a:t>
            </a:r>
            <a:r>
              <a:rPr sz="1800" dirty="0">
                <a:latin typeface="Abadi" panose="020B0604020104020204" pitchFamily="34" charset="0"/>
                <a:cs typeface="Carlito"/>
              </a:rPr>
              <a:t>model </a:t>
            </a:r>
            <a:r>
              <a:rPr sz="1800" spc="-5" dirty="0">
                <a:latin typeface="Abadi" panose="020B0604020104020204" pitchFamily="34" charset="0"/>
                <a:cs typeface="Carlito"/>
              </a:rPr>
              <a:t>with  </a:t>
            </a:r>
            <a:r>
              <a:rPr sz="1800" dirty="0">
                <a:latin typeface="Abadi" panose="020B0604020104020204" pitchFamily="34" charset="0"/>
                <a:cs typeface="Carlito"/>
              </a:rPr>
              <a:t>about 83%</a:t>
            </a:r>
            <a:r>
              <a:rPr sz="1800" spc="-5" dirty="0">
                <a:latin typeface="Abadi" panose="020B0604020104020204" pitchFamily="34" charset="0"/>
                <a:cs typeface="Carlito"/>
              </a:rPr>
              <a:t> </a:t>
            </a:r>
            <a:r>
              <a:rPr sz="1800" spc="-45" dirty="0">
                <a:latin typeface="Abadi" panose="020B0604020104020204" pitchFamily="34" charset="0"/>
                <a:cs typeface="Carlito"/>
              </a:rPr>
              <a:t>accuracy.</a:t>
            </a:r>
            <a:endParaRPr sz="1800" dirty="0">
              <a:latin typeface="Abadi" panose="020B0604020104020204" pitchFamily="34" charset="0"/>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A0240C59-C27D-4EAD-B15C-F021083856AA}"/>
              </a:ext>
            </a:extLst>
          </p:cNvPr>
          <p:cNvSpPr/>
          <p:nvPr/>
        </p:nvSpPr>
        <p:spPr>
          <a:xfrm>
            <a:off x="838200" y="1807200"/>
            <a:ext cx="10515600" cy="2281644"/>
          </a:xfrm>
          <a:prstGeom prst="rect">
            <a:avLst/>
          </a:prstGeom>
          <a:blipFill>
            <a:blip r:embed="rId3" cstate="print"/>
            <a:stretch>
              <a:fillRect/>
            </a:stretch>
          </a:blipFill>
        </p:spPr>
        <p:txBody>
          <a:bodyPr wrap="square" lIns="0" tIns="0" rIns="0" bIns="0" rtlCol="0"/>
          <a:lstStyle/>
          <a:p>
            <a:endParaRPr dirty="0"/>
          </a:p>
        </p:txBody>
      </p:sp>
      <p:sp>
        <p:nvSpPr>
          <p:cNvPr id="7" name="object 8">
            <a:extLst>
              <a:ext uri="{FF2B5EF4-FFF2-40B4-BE49-F238E27FC236}">
                <a16:creationId xmlns:a16="http://schemas.microsoft.com/office/drawing/2014/main" id="{D0C26AB4-5F7A-4A6B-A1ED-1B32BBE308DE}"/>
              </a:ext>
            </a:extLst>
          </p:cNvPr>
          <p:cNvSpPr txBox="1"/>
          <p:nvPr/>
        </p:nvSpPr>
        <p:spPr>
          <a:xfrm>
            <a:off x="3005619" y="4211574"/>
            <a:ext cx="6180760"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Abadi" panose="020B0604020104020204" pitchFamily="34" charset="0"/>
                <a:cs typeface="Carlito"/>
              </a:rPr>
              <a:t>Green indicates successful </a:t>
            </a:r>
            <a:r>
              <a:rPr sz="1600" spc="-10" dirty="0">
                <a:latin typeface="Abadi" panose="020B0604020104020204" pitchFamily="34" charset="0"/>
                <a:cs typeface="Carlito"/>
              </a:rPr>
              <a:t>launch; </a:t>
            </a:r>
            <a:r>
              <a:rPr sz="1600" spc="-15" dirty="0">
                <a:latin typeface="Abadi" panose="020B0604020104020204" pitchFamily="34" charset="0"/>
                <a:cs typeface="Carlito"/>
              </a:rPr>
              <a:t>Purple </a:t>
            </a:r>
            <a:r>
              <a:rPr sz="1600" spc="-20" dirty="0">
                <a:latin typeface="Abadi" panose="020B0604020104020204" pitchFamily="34" charset="0"/>
                <a:cs typeface="Carlito"/>
              </a:rPr>
              <a:t>indicates unsuccessful</a:t>
            </a:r>
            <a:r>
              <a:rPr sz="1600" spc="180"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
        <p:nvSpPr>
          <p:cNvPr id="8" name="object 6">
            <a:extLst>
              <a:ext uri="{FF2B5EF4-FFF2-40B4-BE49-F238E27FC236}">
                <a16:creationId xmlns:a16="http://schemas.microsoft.com/office/drawing/2014/main" id="{914933F0-47E0-495A-96E6-A431E84A05A8}"/>
              </a:ext>
            </a:extLst>
          </p:cNvPr>
          <p:cNvSpPr txBox="1"/>
          <p:nvPr/>
        </p:nvSpPr>
        <p:spPr>
          <a:xfrm>
            <a:off x="1045453" y="4789348"/>
            <a:ext cx="10101093" cy="88620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Abadi" panose="020B0604020104020204" pitchFamily="34" charset="0"/>
                <a:cs typeface="Carlito"/>
              </a:rPr>
              <a:t>Graphic </a:t>
            </a:r>
            <a:r>
              <a:rPr sz="1600" spc="-10" dirty="0">
                <a:latin typeface="Abadi" panose="020B0604020104020204" pitchFamily="34" charset="0"/>
                <a:cs typeface="Carlito"/>
              </a:rPr>
              <a:t>suggests </a:t>
            </a:r>
            <a:r>
              <a:rPr sz="1600" spc="-5" dirty="0">
                <a:latin typeface="Abadi" panose="020B0604020104020204" pitchFamily="34" charset="0"/>
                <a:cs typeface="Carlito"/>
              </a:rPr>
              <a:t>an </a:t>
            </a:r>
            <a:r>
              <a:rPr sz="1600" spc="-20" dirty="0">
                <a:latin typeface="Abadi" panose="020B0604020104020204" pitchFamily="34" charset="0"/>
                <a:cs typeface="Carlito"/>
              </a:rPr>
              <a:t>increase </a:t>
            </a:r>
            <a:r>
              <a:rPr sz="1600" dirty="0">
                <a:latin typeface="Abadi" panose="020B0604020104020204" pitchFamily="34" charset="0"/>
                <a:cs typeface="Carlito"/>
              </a:rPr>
              <a:t>in </a:t>
            </a:r>
            <a:r>
              <a:rPr sz="1600" spc="-15" dirty="0">
                <a:latin typeface="Abadi" panose="020B0604020104020204" pitchFamily="34" charset="0"/>
                <a:cs typeface="Carlito"/>
              </a:rPr>
              <a:t>success </a:t>
            </a:r>
            <a:r>
              <a:rPr sz="1600" spc="-40" dirty="0">
                <a:latin typeface="Abadi" panose="020B0604020104020204" pitchFamily="34" charset="0"/>
                <a:cs typeface="Carlito"/>
              </a:rPr>
              <a:t>rate </a:t>
            </a:r>
            <a:r>
              <a:rPr sz="1600" spc="-20" dirty="0">
                <a:latin typeface="Abadi" panose="020B0604020104020204" pitchFamily="34" charset="0"/>
                <a:cs typeface="Carlito"/>
              </a:rPr>
              <a:t>over </a:t>
            </a:r>
            <a:r>
              <a:rPr sz="1600" spc="-5" dirty="0">
                <a:latin typeface="Abadi" panose="020B0604020104020204" pitchFamily="34" charset="0"/>
                <a:cs typeface="Carlito"/>
              </a:rPr>
              <a:t>time </a:t>
            </a:r>
            <a:r>
              <a:rPr sz="1600" spc="-20" dirty="0">
                <a:latin typeface="Abadi" panose="020B0604020104020204" pitchFamily="34" charset="0"/>
                <a:cs typeface="Carlito"/>
              </a:rPr>
              <a:t>(indicated </a:t>
            </a:r>
            <a:r>
              <a:rPr sz="1600" dirty="0">
                <a:latin typeface="Abadi" panose="020B0604020104020204" pitchFamily="34" charset="0"/>
                <a:cs typeface="Carlito"/>
              </a:rPr>
              <a:t>in </a:t>
            </a:r>
            <a:r>
              <a:rPr sz="1600" spc="-10" dirty="0">
                <a:latin typeface="Abadi" panose="020B0604020104020204" pitchFamily="34" charset="0"/>
                <a:cs typeface="Carlito"/>
              </a:rPr>
              <a:t>Flight </a:t>
            </a:r>
            <a:r>
              <a:rPr sz="1600" spc="-5" dirty="0">
                <a:latin typeface="Abadi" panose="020B0604020104020204" pitchFamily="34" charset="0"/>
                <a:cs typeface="Carlito"/>
              </a:rPr>
              <a:t>Number).  </a:t>
            </a:r>
            <a:r>
              <a:rPr sz="1600" spc="-25" dirty="0">
                <a:latin typeface="Abadi" panose="020B0604020104020204" pitchFamily="34" charset="0"/>
                <a:cs typeface="Carlito"/>
              </a:rPr>
              <a:t>Likely </a:t>
            </a:r>
            <a:r>
              <a:rPr sz="1600" spc="-5" dirty="0">
                <a:latin typeface="Abadi" panose="020B0604020104020204" pitchFamily="34" charset="0"/>
                <a:cs typeface="Carlito"/>
              </a:rPr>
              <a:t>a big </a:t>
            </a:r>
            <a:r>
              <a:rPr sz="1600" spc="-25" dirty="0">
                <a:latin typeface="Abadi" panose="020B0604020104020204" pitchFamily="34" charset="0"/>
                <a:cs typeface="Carlito"/>
              </a:rPr>
              <a:t>breakthrough </a:t>
            </a:r>
            <a:r>
              <a:rPr sz="1600" spc="-20" dirty="0">
                <a:latin typeface="Abadi" panose="020B0604020104020204" pitchFamily="34" charset="0"/>
                <a:cs typeface="Carlito"/>
              </a:rPr>
              <a:t>around </a:t>
            </a:r>
            <a:r>
              <a:rPr sz="1600" spc="-10" dirty="0">
                <a:latin typeface="Abadi" panose="020B0604020104020204" pitchFamily="34" charset="0"/>
                <a:cs typeface="Carlito"/>
              </a:rPr>
              <a:t>flight </a:t>
            </a:r>
            <a:r>
              <a:rPr sz="1600" spc="-15" dirty="0">
                <a:latin typeface="Abadi" panose="020B0604020104020204" pitchFamily="34" charset="0"/>
                <a:cs typeface="Carlito"/>
              </a:rPr>
              <a:t>20 </a:t>
            </a:r>
            <a:r>
              <a:rPr sz="1600" spc="-5" dirty="0">
                <a:latin typeface="Abadi" panose="020B0604020104020204" pitchFamily="34" charset="0"/>
                <a:cs typeface="Carlito"/>
              </a:rPr>
              <a:t>which </a:t>
            </a:r>
            <a:r>
              <a:rPr sz="1600" spc="-15" dirty="0">
                <a:latin typeface="Abadi" panose="020B0604020104020204" pitchFamily="34" charset="0"/>
                <a:cs typeface="Carlito"/>
              </a:rPr>
              <a:t>significantly </a:t>
            </a:r>
            <a:r>
              <a:rPr sz="1600" spc="-20" dirty="0">
                <a:latin typeface="Abadi" panose="020B0604020104020204" pitchFamily="34" charset="0"/>
                <a:cs typeface="Carlito"/>
              </a:rPr>
              <a:t>increased </a:t>
            </a:r>
            <a:r>
              <a:rPr sz="1600" spc="-15" dirty="0">
                <a:latin typeface="Abadi" panose="020B0604020104020204" pitchFamily="34" charset="0"/>
                <a:cs typeface="Carlito"/>
              </a:rPr>
              <a:t>success </a:t>
            </a:r>
            <a:r>
              <a:rPr sz="1600" spc="-25" dirty="0">
                <a:latin typeface="Abadi" panose="020B0604020104020204" pitchFamily="34" charset="0"/>
                <a:cs typeface="Carlito"/>
              </a:rPr>
              <a:t>rate.  </a:t>
            </a:r>
            <a:r>
              <a:rPr sz="1600" spc="-20" dirty="0">
                <a:latin typeface="Abadi" panose="020B0604020104020204" pitchFamily="34" charset="0"/>
                <a:cs typeface="Carlito"/>
              </a:rPr>
              <a:t>CCAFS appears </a:t>
            </a:r>
            <a:r>
              <a:rPr sz="1600" spc="-15" dirty="0">
                <a:latin typeface="Abadi" panose="020B0604020104020204" pitchFamily="34" charset="0"/>
                <a:cs typeface="Carlito"/>
              </a:rPr>
              <a:t>to </a:t>
            </a:r>
            <a:r>
              <a:rPr sz="1600" spc="-5" dirty="0">
                <a:latin typeface="Abadi" panose="020B0604020104020204" pitchFamily="34" charset="0"/>
                <a:cs typeface="Carlito"/>
              </a:rPr>
              <a:t>be the main </a:t>
            </a:r>
            <a:r>
              <a:rPr sz="1600" spc="-10" dirty="0">
                <a:latin typeface="Abadi" panose="020B0604020104020204" pitchFamily="34" charset="0"/>
                <a:cs typeface="Carlito"/>
              </a:rPr>
              <a:t>launch </a:t>
            </a:r>
            <a:r>
              <a:rPr sz="1600" spc="-15" dirty="0">
                <a:latin typeface="Abadi" panose="020B0604020104020204" pitchFamily="34" charset="0"/>
                <a:cs typeface="Carlito"/>
              </a:rPr>
              <a:t>site </a:t>
            </a:r>
            <a:r>
              <a:rPr sz="1600" spc="-5" dirty="0">
                <a:latin typeface="Abadi" panose="020B0604020104020204" pitchFamily="34" charset="0"/>
                <a:cs typeface="Carlito"/>
              </a:rPr>
              <a:t>as it has the </a:t>
            </a:r>
            <a:r>
              <a:rPr sz="1600" spc="-20" dirty="0">
                <a:latin typeface="Abadi" panose="020B0604020104020204" pitchFamily="34" charset="0"/>
                <a:cs typeface="Carlito"/>
              </a:rPr>
              <a:t>most</a:t>
            </a:r>
            <a:r>
              <a:rPr sz="1600" spc="-90" dirty="0">
                <a:latin typeface="Abadi" panose="020B0604020104020204" pitchFamily="34" charset="0"/>
                <a:cs typeface="Carlito"/>
              </a:rPr>
              <a:t> </a:t>
            </a:r>
            <a:r>
              <a:rPr sz="1600" spc="-20" dirty="0">
                <a:latin typeface="Abadi" panose="020B0604020104020204" pitchFamily="34" charset="0"/>
                <a:cs typeface="Carlito"/>
              </a:rPr>
              <a:t>volume.</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4E4B8CF2-6189-4B4B-B8E4-59963FA7081A}"/>
              </a:ext>
            </a:extLst>
          </p:cNvPr>
          <p:cNvSpPr/>
          <p:nvPr/>
        </p:nvSpPr>
        <p:spPr>
          <a:xfrm>
            <a:off x="1536611" y="1778400"/>
            <a:ext cx="9118777" cy="2252578"/>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F78CB3D1-B48D-43A1-A40A-1BF5F11678E2}"/>
              </a:ext>
            </a:extLst>
          </p:cNvPr>
          <p:cNvSpPr txBox="1"/>
          <p:nvPr/>
        </p:nvSpPr>
        <p:spPr>
          <a:xfrm>
            <a:off x="2972173" y="4346194"/>
            <a:ext cx="611127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Abadi" panose="020B0604020104020204" pitchFamily="34" charset="0"/>
                <a:cs typeface="Carlito"/>
              </a:rPr>
              <a:t>Green indicates successful </a:t>
            </a:r>
            <a:r>
              <a:rPr sz="1600" spc="-10" dirty="0">
                <a:latin typeface="Abadi" panose="020B0604020104020204" pitchFamily="34" charset="0"/>
                <a:cs typeface="Carlito"/>
              </a:rPr>
              <a:t>launch; </a:t>
            </a:r>
            <a:r>
              <a:rPr sz="1600" spc="-15" dirty="0">
                <a:latin typeface="Abadi" panose="020B0604020104020204" pitchFamily="34" charset="0"/>
                <a:cs typeface="Carlito"/>
              </a:rPr>
              <a:t>Purple </a:t>
            </a:r>
            <a:r>
              <a:rPr sz="1600" spc="-20" dirty="0">
                <a:latin typeface="Abadi" panose="020B0604020104020204" pitchFamily="34" charset="0"/>
                <a:cs typeface="Carlito"/>
              </a:rPr>
              <a:t>indicates unsuccessful</a:t>
            </a:r>
            <a:r>
              <a:rPr sz="1600" spc="185"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
        <p:nvSpPr>
          <p:cNvPr id="8" name="object 6">
            <a:extLst>
              <a:ext uri="{FF2B5EF4-FFF2-40B4-BE49-F238E27FC236}">
                <a16:creationId xmlns:a16="http://schemas.microsoft.com/office/drawing/2014/main" id="{2D2C7B96-0F9D-4CA9-A43E-363370763375}"/>
              </a:ext>
            </a:extLst>
          </p:cNvPr>
          <p:cNvSpPr txBox="1"/>
          <p:nvPr/>
        </p:nvSpPr>
        <p:spPr>
          <a:xfrm>
            <a:off x="1111518" y="4919814"/>
            <a:ext cx="9832586" cy="587661"/>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Abadi" panose="020B0604020104020204" pitchFamily="34" charset="0"/>
                <a:cs typeface="Carlito"/>
              </a:rPr>
              <a:t>Payload </a:t>
            </a:r>
            <a:r>
              <a:rPr sz="1600" spc="-5" dirty="0">
                <a:latin typeface="Abadi" panose="020B0604020104020204" pitchFamily="34" charset="0"/>
                <a:cs typeface="Carlito"/>
              </a:rPr>
              <a:t>mass </a:t>
            </a:r>
            <a:r>
              <a:rPr sz="1600" spc="-20" dirty="0">
                <a:latin typeface="Abadi" panose="020B0604020104020204" pitchFamily="34" charset="0"/>
                <a:cs typeface="Carlito"/>
              </a:rPr>
              <a:t>appears </a:t>
            </a:r>
            <a:r>
              <a:rPr sz="1600" spc="-15" dirty="0">
                <a:latin typeface="Abadi" panose="020B0604020104020204" pitchFamily="34" charset="0"/>
                <a:cs typeface="Carlito"/>
              </a:rPr>
              <a:t>to </a:t>
            </a:r>
            <a:r>
              <a:rPr sz="1600" spc="-20" dirty="0">
                <a:latin typeface="Abadi" panose="020B0604020104020204" pitchFamily="34" charset="0"/>
                <a:cs typeface="Carlito"/>
              </a:rPr>
              <a:t>fall mostly between </a:t>
            </a:r>
            <a:r>
              <a:rPr sz="1600" spc="-10" dirty="0">
                <a:latin typeface="Abadi" panose="020B0604020104020204" pitchFamily="34" charset="0"/>
                <a:cs typeface="Carlito"/>
              </a:rPr>
              <a:t>0-6000 </a:t>
            </a:r>
            <a:r>
              <a:rPr sz="1600" spc="-5" dirty="0">
                <a:latin typeface="Abadi" panose="020B0604020104020204" pitchFamily="34" charset="0"/>
                <a:cs typeface="Carlito"/>
              </a:rPr>
              <a:t>kg.  </a:t>
            </a:r>
            <a:r>
              <a:rPr sz="1600" spc="-25" dirty="0">
                <a:latin typeface="Abadi" panose="020B0604020104020204" pitchFamily="34" charset="0"/>
                <a:cs typeface="Carlito"/>
              </a:rPr>
              <a:t>Different </a:t>
            </a:r>
            <a:r>
              <a:rPr sz="1600" spc="-5" dirty="0">
                <a:latin typeface="Abadi" panose="020B0604020104020204" pitchFamily="34" charset="0"/>
                <a:cs typeface="Carlito"/>
              </a:rPr>
              <a:t>launch </a:t>
            </a:r>
            <a:r>
              <a:rPr sz="1600" spc="-10" dirty="0">
                <a:latin typeface="Abadi" panose="020B0604020104020204" pitchFamily="34" charset="0"/>
                <a:cs typeface="Carlito"/>
              </a:rPr>
              <a:t>sites </a:t>
            </a:r>
            <a:r>
              <a:rPr sz="1600" spc="-5" dirty="0">
                <a:latin typeface="Abadi" panose="020B0604020104020204" pitchFamily="34" charset="0"/>
                <a:cs typeface="Carlito"/>
              </a:rPr>
              <a:t>also </a:t>
            </a:r>
            <a:r>
              <a:rPr sz="1600" spc="-15" dirty="0">
                <a:latin typeface="Abadi" panose="020B0604020104020204" pitchFamily="34" charset="0"/>
                <a:cs typeface="Carlito"/>
              </a:rPr>
              <a:t>seem to use </a:t>
            </a:r>
            <a:r>
              <a:rPr sz="1600" spc="-25" dirty="0">
                <a:latin typeface="Abadi" panose="020B0604020104020204" pitchFamily="34" charset="0"/>
                <a:cs typeface="Carlito"/>
              </a:rPr>
              <a:t>different </a:t>
            </a:r>
            <a:r>
              <a:rPr sz="1600" spc="-20" dirty="0">
                <a:latin typeface="Abadi" panose="020B0604020104020204" pitchFamily="34" charset="0"/>
                <a:cs typeface="Carlito"/>
              </a:rPr>
              <a:t>payload</a:t>
            </a:r>
            <a:r>
              <a:rPr sz="1600" spc="-10" dirty="0">
                <a:latin typeface="Abadi" panose="020B0604020104020204" pitchFamily="34" charset="0"/>
                <a:cs typeface="Carlito"/>
              </a:rPr>
              <a:t> </a:t>
            </a:r>
            <a:r>
              <a:rPr sz="1600" spc="-5" dirty="0">
                <a:latin typeface="Abadi" panose="020B0604020104020204" pitchFamily="34" charset="0"/>
                <a:cs typeface="Carlito"/>
              </a:rPr>
              <a:t>mass.</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(3)</a:t>
            </a:r>
          </a:p>
          <a:p>
            <a:pPr>
              <a:lnSpc>
                <a:spcPct val="100000"/>
              </a:lnSpc>
              <a:spcBef>
                <a:spcPts val="1400"/>
              </a:spcBef>
            </a:pPr>
            <a:r>
              <a:rPr lang="en-US" sz="2200" dirty="0">
                <a:solidFill>
                  <a:schemeClr val="accent3">
                    <a:lumMod val="25000"/>
                  </a:schemeClr>
                </a:solidFill>
                <a:latin typeface="Abadi"/>
              </a:rPr>
              <a:t>Introduction (4)</a:t>
            </a:r>
          </a:p>
          <a:p>
            <a:pPr>
              <a:lnSpc>
                <a:spcPct val="100000"/>
              </a:lnSpc>
              <a:spcBef>
                <a:spcPts val="1400"/>
              </a:spcBef>
            </a:pPr>
            <a:r>
              <a:rPr lang="en-US" sz="2200" dirty="0">
                <a:solidFill>
                  <a:schemeClr val="accent3">
                    <a:lumMod val="25000"/>
                  </a:schemeClr>
                </a:solidFill>
                <a:latin typeface="Abadi"/>
              </a:rPr>
              <a:t>Methodology (6)</a:t>
            </a:r>
          </a:p>
          <a:p>
            <a:pPr>
              <a:lnSpc>
                <a:spcPct val="100000"/>
              </a:lnSpc>
              <a:spcBef>
                <a:spcPts val="1400"/>
              </a:spcBef>
            </a:pPr>
            <a:r>
              <a:rPr lang="en-US" sz="2200" dirty="0">
                <a:solidFill>
                  <a:schemeClr val="accent3">
                    <a:lumMod val="25000"/>
                  </a:schemeClr>
                </a:solidFill>
                <a:latin typeface="Abadi"/>
              </a:rPr>
              <a:t>Results (16)</a:t>
            </a:r>
          </a:p>
          <a:p>
            <a:pPr>
              <a:lnSpc>
                <a:spcPct val="100000"/>
              </a:lnSpc>
              <a:spcBef>
                <a:spcPts val="1400"/>
              </a:spcBef>
            </a:pPr>
            <a:r>
              <a:rPr lang="en-US" sz="2200" dirty="0">
                <a:solidFill>
                  <a:schemeClr val="accent3">
                    <a:lumMod val="25000"/>
                  </a:schemeClr>
                </a:solidFill>
                <a:latin typeface="Abadi"/>
              </a:rPr>
              <a:t>Conclusion (45)</a:t>
            </a:r>
          </a:p>
          <a:p>
            <a:pPr>
              <a:lnSpc>
                <a:spcPct val="100000"/>
              </a:lnSpc>
              <a:spcBef>
                <a:spcPts val="1400"/>
              </a:spcBef>
            </a:pPr>
            <a:r>
              <a:rPr lang="en-US" sz="2200" dirty="0">
                <a:solidFill>
                  <a:schemeClr val="accent3">
                    <a:lumMod val="25000"/>
                  </a:schemeClr>
                </a:solidFill>
                <a:latin typeface="Abadi"/>
              </a:rPr>
              <a:t>Appendix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6">
            <a:extLst>
              <a:ext uri="{FF2B5EF4-FFF2-40B4-BE49-F238E27FC236}">
                <a16:creationId xmlns:a16="http://schemas.microsoft.com/office/drawing/2014/main" id="{E97DC11A-8D2C-4431-96A0-67B9FB6BDB40}"/>
              </a:ext>
            </a:extLst>
          </p:cNvPr>
          <p:cNvSpPr txBox="1"/>
          <p:nvPr/>
        </p:nvSpPr>
        <p:spPr>
          <a:xfrm>
            <a:off x="1177848" y="5013034"/>
            <a:ext cx="9852552" cy="1216102"/>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Abadi" panose="020B0604020104020204" pitchFamily="34" charset="0"/>
                <a:cs typeface="Carlito"/>
              </a:rPr>
              <a:t>ES-L1 </a:t>
            </a:r>
            <a:r>
              <a:rPr sz="1600" spc="-20" dirty="0">
                <a:latin typeface="Abadi" panose="020B0604020104020204" pitchFamily="34" charset="0"/>
                <a:cs typeface="Carlito"/>
              </a:rPr>
              <a:t>(1), </a:t>
            </a:r>
            <a:r>
              <a:rPr sz="1600" spc="-25" dirty="0">
                <a:latin typeface="Abadi" panose="020B0604020104020204" pitchFamily="34" charset="0"/>
                <a:cs typeface="Carlito"/>
              </a:rPr>
              <a:t>GEO </a:t>
            </a:r>
            <a:r>
              <a:rPr sz="1600" spc="-20" dirty="0">
                <a:latin typeface="Abadi" panose="020B0604020104020204" pitchFamily="34" charset="0"/>
                <a:cs typeface="Carlito"/>
              </a:rPr>
              <a:t>(1), HEO </a:t>
            </a:r>
            <a:r>
              <a:rPr sz="1600" spc="-15" dirty="0">
                <a:latin typeface="Abadi" panose="020B0604020104020204" pitchFamily="34" charset="0"/>
                <a:cs typeface="Carlito"/>
              </a:rPr>
              <a:t>(1) </a:t>
            </a:r>
            <a:r>
              <a:rPr sz="1600" spc="-25" dirty="0">
                <a:latin typeface="Abadi" panose="020B0604020104020204" pitchFamily="34" charset="0"/>
                <a:cs typeface="Carlito"/>
              </a:rPr>
              <a:t>have </a:t>
            </a:r>
            <a:r>
              <a:rPr sz="1600" spc="-20" dirty="0">
                <a:latin typeface="Abadi" panose="020B0604020104020204" pitchFamily="34" charset="0"/>
                <a:cs typeface="Carlito"/>
              </a:rPr>
              <a:t>100% </a:t>
            </a:r>
            <a:r>
              <a:rPr sz="1600" spc="-15" dirty="0">
                <a:latin typeface="Abadi" panose="020B0604020104020204" pitchFamily="34" charset="0"/>
                <a:cs typeface="Carlito"/>
              </a:rPr>
              <a:t>success </a:t>
            </a:r>
            <a:r>
              <a:rPr sz="1600" spc="-40" dirty="0">
                <a:latin typeface="Abadi" panose="020B0604020104020204" pitchFamily="34" charset="0"/>
                <a:cs typeface="Carlito"/>
              </a:rPr>
              <a:t>rate </a:t>
            </a:r>
            <a:r>
              <a:rPr sz="1600" spc="-15" dirty="0">
                <a:latin typeface="Abadi" panose="020B0604020104020204" pitchFamily="34" charset="0"/>
                <a:cs typeface="Carlito"/>
              </a:rPr>
              <a:t>(sample </a:t>
            </a:r>
            <a:r>
              <a:rPr sz="1600" spc="-20" dirty="0">
                <a:latin typeface="Abadi" panose="020B0604020104020204" pitchFamily="34" charset="0"/>
                <a:cs typeface="Carlito"/>
              </a:rPr>
              <a:t>sizes </a:t>
            </a:r>
            <a:r>
              <a:rPr sz="1600" spc="-5" dirty="0">
                <a:latin typeface="Abadi" panose="020B0604020104020204" pitchFamily="34" charset="0"/>
                <a:cs typeface="Carlito"/>
              </a:rPr>
              <a:t>in </a:t>
            </a:r>
            <a:r>
              <a:rPr sz="1600" spc="-20" dirty="0">
                <a:latin typeface="Abadi" panose="020B0604020104020204" pitchFamily="34" charset="0"/>
                <a:cs typeface="Carlito"/>
              </a:rPr>
              <a:t>parenthesis)  </a:t>
            </a:r>
            <a:r>
              <a:rPr sz="1600" spc="-10" dirty="0">
                <a:latin typeface="Abadi" panose="020B0604020104020204" pitchFamily="34" charset="0"/>
                <a:cs typeface="Carlito"/>
              </a:rPr>
              <a:t>SSO </a:t>
            </a:r>
            <a:r>
              <a:rPr sz="1600" spc="-15" dirty="0">
                <a:latin typeface="Abadi" panose="020B0604020104020204" pitchFamily="34" charset="0"/>
                <a:cs typeface="Carlito"/>
              </a:rPr>
              <a:t>(5) </a:t>
            </a:r>
            <a:r>
              <a:rPr sz="1600" spc="-5" dirty="0">
                <a:latin typeface="Abadi" panose="020B0604020104020204" pitchFamily="34" charset="0"/>
                <a:cs typeface="Carlito"/>
              </a:rPr>
              <a:t>has </a:t>
            </a:r>
            <a:r>
              <a:rPr sz="1600" spc="-20" dirty="0">
                <a:latin typeface="Abadi" panose="020B0604020104020204" pitchFamily="34" charset="0"/>
                <a:cs typeface="Carlito"/>
              </a:rPr>
              <a:t>100% </a:t>
            </a:r>
            <a:r>
              <a:rPr sz="1600" spc="-10" dirty="0">
                <a:latin typeface="Abadi" panose="020B0604020104020204" pitchFamily="34" charset="0"/>
                <a:cs typeface="Carlito"/>
              </a:rPr>
              <a:t>success</a:t>
            </a:r>
            <a:r>
              <a:rPr sz="1600" spc="45" dirty="0">
                <a:latin typeface="Abadi" panose="020B0604020104020204" pitchFamily="34" charset="0"/>
                <a:cs typeface="Carlito"/>
              </a:rPr>
              <a:t> </a:t>
            </a:r>
            <a:r>
              <a:rPr sz="1600" spc="-40" dirty="0">
                <a:latin typeface="Abadi" panose="020B0604020104020204" pitchFamily="34" charset="0"/>
                <a:cs typeface="Carlito"/>
              </a:rPr>
              <a:t>rate</a:t>
            </a:r>
            <a:endParaRPr sz="1600" dirty="0">
              <a:latin typeface="Abadi" panose="020B0604020104020204" pitchFamily="34" charset="0"/>
              <a:cs typeface="Carlito"/>
            </a:endParaRPr>
          </a:p>
          <a:p>
            <a:pPr marL="12700">
              <a:lnSpc>
                <a:spcPct val="100000"/>
              </a:lnSpc>
              <a:spcBef>
                <a:spcPts val="250"/>
              </a:spcBef>
            </a:pPr>
            <a:r>
              <a:rPr sz="1600" spc="-25" dirty="0">
                <a:latin typeface="Abadi" panose="020B0604020104020204" pitchFamily="34" charset="0"/>
                <a:cs typeface="Carlito"/>
              </a:rPr>
              <a:t>VLEO </a:t>
            </a:r>
            <a:r>
              <a:rPr sz="1600" spc="-20" dirty="0">
                <a:latin typeface="Abadi" panose="020B0604020104020204" pitchFamily="34" charset="0"/>
                <a:cs typeface="Carlito"/>
              </a:rPr>
              <a:t>(14) </a:t>
            </a:r>
            <a:r>
              <a:rPr sz="1600" spc="-5" dirty="0">
                <a:latin typeface="Abadi" panose="020B0604020104020204" pitchFamily="34" charset="0"/>
                <a:cs typeface="Carlito"/>
              </a:rPr>
              <a:t>has </a:t>
            </a:r>
            <a:r>
              <a:rPr sz="1600" spc="-20" dirty="0">
                <a:latin typeface="Abadi" panose="020B0604020104020204" pitchFamily="34" charset="0"/>
                <a:cs typeface="Carlito"/>
              </a:rPr>
              <a:t>decent </a:t>
            </a:r>
            <a:r>
              <a:rPr sz="1600" spc="-15" dirty="0">
                <a:latin typeface="Abadi" panose="020B0604020104020204" pitchFamily="34" charset="0"/>
                <a:cs typeface="Carlito"/>
              </a:rPr>
              <a:t>success </a:t>
            </a:r>
            <a:r>
              <a:rPr sz="1600" spc="-40" dirty="0">
                <a:latin typeface="Abadi" panose="020B0604020104020204" pitchFamily="34" charset="0"/>
                <a:cs typeface="Carlito"/>
              </a:rPr>
              <a:t>rate </a:t>
            </a:r>
            <a:r>
              <a:rPr sz="1600" spc="-5" dirty="0">
                <a:latin typeface="Abadi" panose="020B0604020104020204" pitchFamily="34" charset="0"/>
                <a:cs typeface="Carlito"/>
              </a:rPr>
              <a:t>and</a:t>
            </a:r>
            <a:r>
              <a:rPr sz="1600" spc="150" dirty="0">
                <a:latin typeface="Abadi" panose="020B0604020104020204" pitchFamily="34" charset="0"/>
                <a:cs typeface="Carlito"/>
              </a:rPr>
              <a:t> </a:t>
            </a:r>
            <a:r>
              <a:rPr sz="1600" spc="-25" dirty="0">
                <a:latin typeface="Abadi" panose="020B0604020104020204" pitchFamily="34" charset="0"/>
                <a:cs typeface="Carlito"/>
              </a:rPr>
              <a:t>attempts</a:t>
            </a:r>
            <a:endParaRPr sz="1600" dirty="0">
              <a:latin typeface="Abadi" panose="020B0604020104020204" pitchFamily="34" charset="0"/>
              <a:cs typeface="Carlito"/>
            </a:endParaRPr>
          </a:p>
          <a:p>
            <a:pPr marL="12700">
              <a:lnSpc>
                <a:spcPct val="100000"/>
              </a:lnSpc>
              <a:spcBef>
                <a:spcPts val="395"/>
              </a:spcBef>
            </a:pPr>
            <a:r>
              <a:rPr sz="1600" spc="-5" dirty="0">
                <a:latin typeface="Abadi" panose="020B0604020104020204" pitchFamily="34" charset="0"/>
                <a:cs typeface="Carlito"/>
              </a:rPr>
              <a:t>SO </a:t>
            </a:r>
            <a:r>
              <a:rPr sz="1600" spc="-15" dirty="0">
                <a:latin typeface="Abadi" panose="020B0604020104020204" pitchFamily="34" charset="0"/>
                <a:cs typeface="Carlito"/>
              </a:rPr>
              <a:t>(1) </a:t>
            </a:r>
            <a:r>
              <a:rPr sz="1600" spc="-5" dirty="0">
                <a:latin typeface="Abadi" panose="020B0604020104020204" pitchFamily="34" charset="0"/>
                <a:cs typeface="Carlito"/>
              </a:rPr>
              <a:t>has </a:t>
            </a:r>
            <a:r>
              <a:rPr sz="1600" spc="-15" dirty="0">
                <a:latin typeface="Abadi" panose="020B0604020104020204" pitchFamily="34" charset="0"/>
                <a:cs typeface="Carlito"/>
              </a:rPr>
              <a:t>0% success</a:t>
            </a:r>
            <a:r>
              <a:rPr sz="1600" spc="85" dirty="0">
                <a:latin typeface="Abadi" panose="020B0604020104020204" pitchFamily="34" charset="0"/>
                <a:cs typeface="Carlito"/>
              </a:rPr>
              <a:t> </a:t>
            </a:r>
            <a:r>
              <a:rPr sz="1600" spc="-40" dirty="0">
                <a:latin typeface="Abadi" panose="020B0604020104020204" pitchFamily="34" charset="0"/>
                <a:cs typeface="Carlito"/>
              </a:rPr>
              <a:t>rate</a:t>
            </a:r>
            <a:endParaRPr sz="1600" dirty="0">
              <a:latin typeface="Abadi" panose="020B0604020104020204" pitchFamily="34" charset="0"/>
              <a:cs typeface="Carlito"/>
            </a:endParaRPr>
          </a:p>
          <a:p>
            <a:pPr marL="12700">
              <a:lnSpc>
                <a:spcPct val="100000"/>
              </a:lnSpc>
              <a:spcBef>
                <a:spcPts val="565"/>
              </a:spcBef>
            </a:pPr>
            <a:r>
              <a:rPr sz="1600" spc="-40" dirty="0">
                <a:latin typeface="Abadi" panose="020B0604020104020204" pitchFamily="34" charset="0"/>
                <a:cs typeface="Carlito"/>
              </a:rPr>
              <a:t>GTO </a:t>
            </a:r>
            <a:r>
              <a:rPr sz="1600" spc="-20" dirty="0">
                <a:latin typeface="Abadi" panose="020B0604020104020204" pitchFamily="34" charset="0"/>
                <a:cs typeface="Carlito"/>
              </a:rPr>
              <a:t>(27) </a:t>
            </a:r>
            <a:r>
              <a:rPr sz="1600" spc="-5" dirty="0">
                <a:latin typeface="Abadi" panose="020B0604020104020204" pitchFamily="34" charset="0"/>
                <a:cs typeface="Carlito"/>
              </a:rPr>
              <a:t>has the </a:t>
            </a:r>
            <a:r>
              <a:rPr sz="1600" spc="-20" dirty="0">
                <a:latin typeface="Abadi" panose="020B0604020104020204" pitchFamily="34" charset="0"/>
                <a:cs typeface="Carlito"/>
              </a:rPr>
              <a:t>around 50% </a:t>
            </a:r>
            <a:r>
              <a:rPr sz="1600" spc="-15" dirty="0">
                <a:latin typeface="Abadi" panose="020B0604020104020204" pitchFamily="34" charset="0"/>
                <a:cs typeface="Carlito"/>
              </a:rPr>
              <a:t>success </a:t>
            </a:r>
            <a:r>
              <a:rPr sz="1600" spc="-40" dirty="0">
                <a:latin typeface="Abadi" panose="020B0604020104020204" pitchFamily="34" charset="0"/>
                <a:cs typeface="Carlito"/>
              </a:rPr>
              <a:t>rate </a:t>
            </a:r>
            <a:r>
              <a:rPr sz="1600" spc="-15" dirty="0">
                <a:latin typeface="Abadi" panose="020B0604020104020204" pitchFamily="34" charset="0"/>
                <a:cs typeface="Carlito"/>
              </a:rPr>
              <a:t>but </a:t>
            </a:r>
            <a:r>
              <a:rPr sz="1600" spc="-20" dirty="0">
                <a:latin typeface="Abadi" panose="020B0604020104020204" pitchFamily="34" charset="0"/>
                <a:cs typeface="Carlito"/>
              </a:rPr>
              <a:t>largest</a:t>
            </a:r>
            <a:r>
              <a:rPr sz="1600" spc="225" dirty="0">
                <a:latin typeface="Abadi" panose="020B0604020104020204" pitchFamily="34" charset="0"/>
                <a:cs typeface="Carlito"/>
              </a:rPr>
              <a:t> </a:t>
            </a:r>
            <a:r>
              <a:rPr sz="1600" spc="-5" dirty="0">
                <a:latin typeface="Abadi" panose="020B0604020104020204" pitchFamily="34" charset="0"/>
                <a:cs typeface="Carlito"/>
              </a:rPr>
              <a:t>sample</a:t>
            </a:r>
            <a:endParaRPr sz="1600" dirty="0">
              <a:latin typeface="Abadi" panose="020B0604020104020204" pitchFamily="34" charset="0"/>
              <a:cs typeface="Carlito"/>
            </a:endParaRPr>
          </a:p>
        </p:txBody>
      </p:sp>
      <p:sp>
        <p:nvSpPr>
          <p:cNvPr id="7" name="object 7">
            <a:extLst>
              <a:ext uri="{FF2B5EF4-FFF2-40B4-BE49-F238E27FC236}">
                <a16:creationId xmlns:a16="http://schemas.microsoft.com/office/drawing/2014/main" id="{C733EB94-46FE-441E-B948-B7DFFCC9D19D}"/>
              </a:ext>
            </a:extLst>
          </p:cNvPr>
          <p:cNvSpPr/>
          <p:nvPr/>
        </p:nvSpPr>
        <p:spPr>
          <a:xfrm>
            <a:off x="3312805" y="1459272"/>
            <a:ext cx="5430011" cy="3514344"/>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AFE63EB1-F202-4564-965F-867895857DBB}"/>
              </a:ext>
            </a:extLst>
          </p:cNvPr>
          <p:cNvSpPr txBox="1"/>
          <p:nvPr/>
        </p:nvSpPr>
        <p:spPr>
          <a:xfrm>
            <a:off x="8950662" y="2198093"/>
            <a:ext cx="2396537" cy="112082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badi" panose="020B0604020104020204" pitchFamily="34" charset="0"/>
                <a:cs typeface="Carlito"/>
              </a:rPr>
              <a:t>Success </a:t>
            </a:r>
            <a:r>
              <a:rPr sz="1800" spc="-25" dirty="0">
                <a:latin typeface="Abadi" panose="020B0604020104020204" pitchFamily="34" charset="0"/>
                <a:cs typeface="Carlito"/>
              </a:rPr>
              <a:t>Rate </a:t>
            </a:r>
            <a:r>
              <a:rPr sz="1800" spc="-20" dirty="0">
                <a:latin typeface="Abadi" panose="020B0604020104020204" pitchFamily="34" charset="0"/>
                <a:cs typeface="Carlito"/>
              </a:rPr>
              <a:t>Scale</a:t>
            </a:r>
            <a:r>
              <a:rPr sz="1800" spc="-65" dirty="0">
                <a:latin typeface="Abadi" panose="020B0604020104020204" pitchFamily="34" charset="0"/>
                <a:cs typeface="Carlito"/>
              </a:rPr>
              <a:t> </a:t>
            </a:r>
            <a:r>
              <a:rPr sz="1800" spc="-5" dirty="0">
                <a:latin typeface="Abadi" panose="020B0604020104020204" pitchFamily="34" charset="0"/>
                <a:cs typeface="Carlito"/>
              </a:rPr>
              <a:t>with  </a:t>
            </a:r>
            <a:r>
              <a:rPr sz="1800" dirty="0">
                <a:latin typeface="Abadi" panose="020B0604020104020204" pitchFamily="34" charset="0"/>
                <a:cs typeface="Carlito"/>
              </a:rPr>
              <a:t>0 as</a:t>
            </a:r>
            <a:r>
              <a:rPr sz="1800" spc="-70" dirty="0">
                <a:latin typeface="Abadi" panose="020B0604020104020204" pitchFamily="34" charset="0"/>
                <a:cs typeface="Carlito"/>
              </a:rPr>
              <a:t> </a:t>
            </a:r>
            <a:r>
              <a:rPr sz="1800" spc="-5" dirty="0">
                <a:latin typeface="Abadi" panose="020B0604020104020204" pitchFamily="34" charset="0"/>
                <a:cs typeface="Carlito"/>
              </a:rPr>
              <a:t>0%</a:t>
            </a:r>
            <a:endParaRPr sz="1800" dirty="0">
              <a:latin typeface="Abadi" panose="020B0604020104020204" pitchFamily="34" charset="0"/>
              <a:cs typeface="Carlito"/>
            </a:endParaRPr>
          </a:p>
          <a:p>
            <a:pPr marL="12700" marR="1182370">
              <a:lnSpc>
                <a:spcPct val="100000"/>
              </a:lnSpc>
            </a:pPr>
            <a:r>
              <a:rPr sz="1800" dirty="0">
                <a:latin typeface="Abadi" panose="020B0604020104020204" pitchFamily="34" charset="0"/>
                <a:cs typeface="Carlito"/>
              </a:rPr>
              <a:t>0.6 as</a:t>
            </a:r>
            <a:r>
              <a:rPr sz="1800" spc="-195" dirty="0">
                <a:latin typeface="Abadi" panose="020B0604020104020204" pitchFamily="34" charset="0"/>
                <a:cs typeface="Carlito"/>
              </a:rPr>
              <a:t> </a:t>
            </a:r>
            <a:r>
              <a:rPr sz="1800" dirty="0">
                <a:latin typeface="Abadi" panose="020B0604020104020204" pitchFamily="34" charset="0"/>
                <a:cs typeface="Carlito"/>
              </a:rPr>
              <a:t>60%  1 as</a:t>
            </a:r>
            <a:r>
              <a:rPr sz="1800" spc="-125" dirty="0">
                <a:latin typeface="Abadi" panose="020B0604020104020204" pitchFamily="34" charset="0"/>
                <a:cs typeface="Carlito"/>
              </a:rPr>
              <a:t> </a:t>
            </a:r>
            <a:r>
              <a:rPr sz="1800" spc="-5" dirty="0">
                <a:latin typeface="Abadi" panose="020B0604020104020204" pitchFamily="34" charset="0"/>
                <a:cs typeface="Carlito"/>
              </a:rPr>
              <a:t>100%</a:t>
            </a:r>
            <a:endParaRPr sz="1800" dirty="0">
              <a:latin typeface="Abadi" panose="020B0604020104020204" pitchFamily="34" charset="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6">
            <a:extLst>
              <a:ext uri="{FF2B5EF4-FFF2-40B4-BE49-F238E27FC236}">
                <a16:creationId xmlns:a16="http://schemas.microsoft.com/office/drawing/2014/main" id="{FC2A5294-B478-4F03-BA98-019585022C15}"/>
              </a:ext>
            </a:extLst>
          </p:cNvPr>
          <p:cNvSpPr txBox="1"/>
          <p:nvPr/>
        </p:nvSpPr>
        <p:spPr>
          <a:xfrm>
            <a:off x="1435265" y="4834430"/>
            <a:ext cx="9185092" cy="1191095"/>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Abadi" panose="020B0604020104020204" pitchFamily="34" charset="0"/>
                <a:cs typeface="Carlito"/>
              </a:rPr>
              <a:t>Launch Orbit </a:t>
            </a:r>
            <a:r>
              <a:rPr sz="1600" spc="-25" dirty="0">
                <a:latin typeface="Abadi" panose="020B0604020104020204" pitchFamily="34" charset="0"/>
                <a:cs typeface="Carlito"/>
              </a:rPr>
              <a:t>preferences </a:t>
            </a:r>
            <a:r>
              <a:rPr sz="1600" spc="-5" dirty="0">
                <a:latin typeface="Abadi" panose="020B0604020104020204" pitchFamily="34" charset="0"/>
                <a:cs typeface="Carlito"/>
              </a:rPr>
              <a:t>changed </a:t>
            </a:r>
            <a:r>
              <a:rPr sz="1600" spc="-20" dirty="0">
                <a:latin typeface="Abadi" panose="020B0604020104020204" pitchFamily="34" charset="0"/>
                <a:cs typeface="Carlito"/>
              </a:rPr>
              <a:t>over </a:t>
            </a:r>
            <a:r>
              <a:rPr sz="1600" spc="-10" dirty="0">
                <a:latin typeface="Abadi" panose="020B0604020104020204" pitchFamily="34" charset="0"/>
                <a:cs typeface="Carlito"/>
              </a:rPr>
              <a:t>Flight </a:t>
            </a:r>
            <a:r>
              <a:rPr sz="1600" spc="-50" dirty="0">
                <a:latin typeface="Abadi" panose="020B0604020104020204" pitchFamily="34" charset="0"/>
                <a:cs typeface="Carlito"/>
              </a:rPr>
              <a:t>Number.  </a:t>
            </a:r>
            <a:r>
              <a:rPr sz="1600" spc="-15" dirty="0">
                <a:latin typeface="Abadi" panose="020B0604020104020204" pitchFamily="34" charset="0"/>
                <a:cs typeface="Carlito"/>
              </a:rPr>
              <a:t>Launch </a:t>
            </a:r>
            <a:r>
              <a:rPr sz="1600" spc="-25" dirty="0">
                <a:latin typeface="Abadi" panose="020B0604020104020204" pitchFamily="34" charset="0"/>
                <a:cs typeface="Carlito"/>
              </a:rPr>
              <a:t>Outcome </a:t>
            </a:r>
            <a:r>
              <a:rPr sz="1600" spc="-15" dirty="0">
                <a:latin typeface="Abadi" panose="020B0604020104020204" pitchFamily="34" charset="0"/>
                <a:cs typeface="Carlito"/>
              </a:rPr>
              <a:t>seems to </a:t>
            </a:r>
            <a:r>
              <a:rPr sz="1600" spc="-25" dirty="0">
                <a:latin typeface="Abadi" panose="020B0604020104020204" pitchFamily="34" charset="0"/>
                <a:cs typeface="Carlito"/>
              </a:rPr>
              <a:t>correlate </a:t>
            </a:r>
            <a:r>
              <a:rPr sz="1600" spc="-5" dirty="0">
                <a:latin typeface="Abadi" panose="020B0604020104020204" pitchFamily="34" charset="0"/>
                <a:cs typeface="Carlito"/>
              </a:rPr>
              <a:t>with this</a:t>
            </a:r>
            <a:r>
              <a:rPr lang="es-ES" sz="1600" spc="-5" dirty="0">
                <a:latin typeface="Abadi" panose="020B0604020104020204" pitchFamily="34" charset="0"/>
                <a:cs typeface="Carlito"/>
              </a:rPr>
              <a:t> </a:t>
            </a:r>
            <a:r>
              <a:rPr sz="1600" spc="-25" dirty="0">
                <a:latin typeface="Abadi" panose="020B0604020104020204" pitchFamily="34" charset="0"/>
                <a:cs typeface="Carlito"/>
              </a:rPr>
              <a:t>preference.</a:t>
            </a:r>
            <a:endParaRPr sz="1600" dirty="0">
              <a:latin typeface="Abadi" panose="020B0604020104020204" pitchFamily="34" charset="0"/>
              <a:cs typeface="Carlito"/>
            </a:endParaRPr>
          </a:p>
          <a:p>
            <a:pPr marL="12700" marR="5080">
              <a:lnSpc>
                <a:spcPts val="2330"/>
              </a:lnSpc>
              <a:spcBef>
                <a:spcPts val="135"/>
              </a:spcBef>
            </a:pPr>
            <a:r>
              <a:rPr sz="1600" spc="-15" dirty="0">
                <a:latin typeface="Abadi" panose="020B0604020104020204" pitchFamily="34" charset="0"/>
                <a:cs typeface="Carlito"/>
              </a:rPr>
              <a:t>SpaceX </a:t>
            </a:r>
            <a:r>
              <a:rPr sz="1600" spc="-20" dirty="0">
                <a:latin typeface="Abadi" panose="020B0604020104020204" pitchFamily="34" charset="0"/>
                <a:cs typeface="Carlito"/>
              </a:rPr>
              <a:t>started </a:t>
            </a:r>
            <a:r>
              <a:rPr sz="1600" spc="-5" dirty="0">
                <a:latin typeface="Abadi" panose="020B0604020104020204" pitchFamily="34" charset="0"/>
                <a:cs typeface="Carlito"/>
              </a:rPr>
              <a:t>with </a:t>
            </a:r>
            <a:r>
              <a:rPr sz="1600" spc="-25" dirty="0">
                <a:latin typeface="Abadi" panose="020B0604020104020204" pitchFamily="34" charset="0"/>
                <a:cs typeface="Carlito"/>
              </a:rPr>
              <a:t>LEO </a:t>
            </a:r>
            <a:r>
              <a:rPr sz="1600" spc="-5" dirty="0">
                <a:latin typeface="Abadi" panose="020B0604020104020204" pitchFamily="34" charset="0"/>
                <a:cs typeface="Carlito"/>
              </a:rPr>
              <a:t>orbits which </a:t>
            </a:r>
            <a:r>
              <a:rPr sz="1600" spc="-20" dirty="0">
                <a:latin typeface="Abadi" panose="020B0604020104020204" pitchFamily="34" charset="0"/>
                <a:cs typeface="Carlito"/>
              </a:rPr>
              <a:t>saw </a:t>
            </a:r>
            <a:r>
              <a:rPr sz="1600" spc="-25" dirty="0">
                <a:latin typeface="Abadi" panose="020B0604020104020204" pitchFamily="34" charset="0"/>
                <a:cs typeface="Carlito"/>
              </a:rPr>
              <a:t>moderate </a:t>
            </a:r>
            <a:r>
              <a:rPr sz="1600" spc="-15" dirty="0">
                <a:latin typeface="Abadi" panose="020B0604020104020204" pitchFamily="34" charset="0"/>
                <a:cs typeface="Carlito"/>
              </a:rPr>
              <a:t>success </a:t>
            </a:r>
            <a:r>
              <a:rPr sz="1600" spc="-25" dirty="0">
                <a:latin typeface="Abadi" panose="020B0604020104020204" pitchFamily="34" charset="0"/>
                <a:cs typeface="Carlito"/>
              </a:rPr>
              <a:t>LEO </a:t>
            </a:r>
            <a:r>
              <a:rPr sz="1600" spc="-5" dirty="0">
                <a:latin typeface="Abadi" panose="020B0604020104020204" pitchFamily="34" charset="0"/>
                <a:cs typeface="Carlito"/>
              </a:rPr>
              <a:t>and </a:t>
            </a:r>
            <a:r>
              <a:rPr sz="1600" spc="-25" dirty="0">
                <a:latin typeface="Abadi" panose="020B0604020104020204" pitchFamily="34" charset="0"/>
                <a:cs typeface="Carlito"/>
              </a:rPr>
              <a:t>returned </a:t>
            </a:r>
            <a:r>
              <a:rPr sz="1600" spc="-15" dirty="0">
                <a:latin typeface="Abadi" panose="020B0604020104020204" pitchFamily="34" charset="0"/>
                <a:cs typeface="Carlito"/>
              </a:rPr>
              <a:t>to </a:t>
            </a:r>
            <a:r>
              <a:rPr sz="1600" spc="-25" dirty="0">
                <a:latin typeface="Abadi" panose="020B0604020104020204" pitchFamily="34" charset="0"/>
                <a:cs typeface="Carlito"/>
              </a:rPr>
              <a:t>VLEO </a:t>
            </a:r>
            <a:r>
              <a:rPr sz="1600" dirty="0">
                <a:latin typeface="Abadi" panose="020B0604020104020204" pitchFamily="34" charset="0"/>
                <a:cs typeface="Carlito"/>
              </a:rPr>
              <a:t>in </a:t>
            </a:r>
            <a:r>
              <a:rPr sz="1600" spc="-25" dirty="0">
                <a:latin typeface="Abadi" panose="020B0604020104020204" pitchFamily="34" charset="0"/>
                <a:cs typeface="Carlito"/>
              </a:rPr>
              <a:t>recent </a:t>
            </a:r>
            <a:r>
              <a:rPr sz="1600" spc="-5" dirty="0">
                <a:latin typeface="Abadi" panose="020B0604020104020204" pitchFamily="34" charset="0"/>
                <a:cs typeface="Carlito"/>
              </a:rPr>
              <a:t>launches  </a:t>
            </a:r>
            <a:r>
              <a:rPr sz="1600" spc="-15" dirty="0">
                <a:latin typeface="Abadi" panose="020B0604020104020204" pitchFamily="34" charset="0"/>
                <a:cs typeface="Carlito"/>
              </a:rPr>
              <a:t>SpaceX </a:t>
            </a:r>
            <a:r>
              <a:rPr sz="1600" spc="-20" dirty="0">
                <a:latin typeface="Abadi" panose="020B0604020104020204" pitchFamily="34" charset="0"/>
                <a:cs typeface="Carlito"/>
              </a:rPr>
              <a:t>appears </a:t>
            </a:r>
            <a:r>
              <a:rPr sz="1600" spc="-15" dirty="0">
                <a:latin typeface="Abadi" panose="020B0604020104020204" pitchFamily="34" charset="0"/>
                <a:cs typeface="Carlito"/>
              </a:rPr>
              <a:t>to </a:t>
            </a:r>
            <a:r>
              <a:rPr sz="1600" spc="-25" dirty="0">
                <a:latin typeface="Abadi" panose="020B0604020104020204" pitchFamily="34" charset="0"/>
                <a:cs typeface="Carlito"/>
              </a:rPr>
              <a:t>perform better </a:t>
            </a:r>
            <a:r>
              <a:rPr sz="1600" dirty="0">
                <a:latin typeface="Abadi" panose="020B0604020104020204" pitchFamily="34" charset="0"/>
                <a:cs typeface="Carlito"/>
              </a:rPr>
              <a:t>in </a:t>
            </a:r>
            <a:r>
              <a:rPr sz="1600" spc="-20" dirty="0">
                <a:latin typeface="Abadi" panose="020B0604020104020204" pitchFamily="34" charset="0"/>
                <a:cs typeface="Carlito"/>
              </a:rPr>
              <a:t>lower </a:t>
            </a:r>
            <a:r>
              <a:rPr sz="1600" spc="-5" dirty="0">
                <a:latin typeface="Abadi" panose="020B0604020104020204" pitchFamily="34" charset="0"/>
                <a:cs typeface="Carlito"/>
              </a:rPr>
              <a:t>orbits or </a:t>
            </a:r>
            <a:r>
              <a:rPr sz="1600" spc="-20" dirty="0">
                <a:latin typeface="Abadi" panose="020B0604020104020204" pitchFamily="34" charset="0"/>
                <a:cs typeface="Carlito"/>
              </a:rPr>
              <a:t>Sun-synchronous</a:t>
            </a:r>
            <a:r>
              <a:rPr sz="1600" spc="275" dirty="0">
                <a:latin typeface="Abadi" panose="020B0604020104020204" pitchFamily="34" charset="0"/>
                <a:cs typeface="Carlito"/>
              </a:rPr>
              <a:t> </a:t>
            </a:r>
            <a:r>
              <a:rPr sz="1600" spc="-5" dirty="0">
                <a:latin typeface="Abadi" panose="020B0604020104020204" pitchFamily="34" charset="0"/>
                <a:cs typeface="Carlito"/>
              </a:rPr>
              <a:t>orbits</a:t>
            </a:r>
            <a:endParaRPr sz="1600" dirty="0">
              <a:latin typeface="Abadi" panose="020B0604020104020204" pitchFamily="34" charset="0"/>
              <a:cs typeface="Carlito"/>
            </a:endParaRPr>
          </a:p>
        </p:txBody>
      </p:sp>
      <p:sp>
        <p:nvSpPr>
          <p:cNvPr id="7" name="object 7">
            <a:extLst>
              <a:ext uri="{FF2B5EF4-FFF2-40B4-BE49-F238E27FC236}">
                <a16:creationId xmlns:a16="http://schemas.microsoft.com/office/drawing/2014/main" id="{2ACD3C51-A5B7-4C58-AD75-1A651E3020B6}"/>
              </a:ext>
            </a:extLst>
          </p:cNvPr>
          <p:cNvSpPr/>
          <p:nvPr/>
        </p:nvSpPr>
        <p:spPr>
          <a:xfrm>
            <a:off x="838200" y="1555200"/>
            <a:ext cx="10515600" cy="2465111"/>
          </a:xfrm>
          <a:prstGeom prst="rect">
            <a:avLst/>
          </a:prstGeom>
          <a:blipFill>
            <a:blip r:embed="rId3" cstate="print"/>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171BB60C-F378-4B6E-98BA-71D9ECCDED8F}"/>
              </a:ext>
            </a:extLst>
          </p:cNvPr>
          <p:cNvSpPr txBox="1"/>
          <p:nvPr/>
        </p:nvSpPr>
        <p:spPr>
          <a:xfrm>
            <a:off x="2990507" y="4143519"/>
            <a:ext cx="621098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Abadi" panose="020B0604020104020204" pitchFamily="34" charset="0"/>
                <a:cs typeface="Carlito"/>
              </a:rPr>
              <a:t>Green indicates successful </a:t>
            </a:r>
            <a:r>
              <a:rPr sz="1600" spc="-10" dirty="0">
                <a:latin typeface="Abadi" panose="020B0604020104020204" pitchFamily="34" charset="0"/>
                <a:cs typeface="Carlito"/>
              </a:rPr>
              <a:t>launch; </a:t>
            </a:r>
            <a:r>
              <a:rPr sz="1600" spc="-15" dirty="0">
                <a:latin typeface="Abadi" panose="020B0604020104020204" pitchFamily="34" charset="0"/>
                <a:cs typeface="Carlito"/>
              </a:rPr>
              <a:t>Purple </a:t>
            </a:r>
            <a:r>
              <a:rPr sz="1600" spc="-20" dirty="0">
                <a:latin typeface="Abadi" panose="020B0604020104020204" pitchFamily="34" charset="0"/>
                <a:cs typeface="Carlito"/>
              </a:rPr>
              <a:t>indicates unsuccessful</a:t>
            </a:r>
            <a:r>
              <a:rPr sz="1600" spc="185"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6">
            <a:extLst>
              <a:ext uri="{FF2B5EF4-FFF2-40B4-BE49-F238E27FC236}">
                <a16:creationId xmlns:a16="http://schemas.microsoft.com/office/drawing/2014/main" id="{C86E9753-2AD4-46AE-A704-7F72DBFE7308}"/>
              </a:ext>
            </a:extLst>
          </p:cNvPr>
          <p:cNvSpPr txBox="1"/>
          <p:nvPr/>
        </p:nvSpPr>
        <p:spPr>
          <a:xfrm>
            <a:off x="2096802" y="4959437"/>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
        <p:nvSpPr>
          <p:cNvPr id="7" name="object 7">
            <a:extLst>
              <a:ext uri="{FF2B5EF4-FFF2-40B4-BE49-F238E27FC236}">
                <a16:creationId xmlns:a16="http://schemas.microsoft.com/office/drawing/2014/main" id="{68151C99-FDAF-4244-BCBB-5BDBA155F22C}"/>
              </a:ext>
            </a:extLst>
          </p:cNvPr>
          <p:cNvSpPr/>
          <p:nvPr/>
        </p:nvSpPr>
        <p:spPr>
          <a:xfrm>
            <a:off x="931259" y="1615439"/>
            <a:ext cx="10329481" cy="237591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3C940E9D-9886-4E9D-863C-DBACD44974BF}"/>
              </a:ext>
            </a:extLst>
          </p:cNvPr>
          <p:cNvSpPr txBox="1"/>
          <p:nvPr/>
        </p:nvSpPr>
        <p:spPr>
          <a:xfrm>
            <a:off x="2029000" y="4346194"/>
            <a:ext cx="6167786" cy="258404"/>
          </a:xfrm>
          <a:prstGeom prst="rect">
            <a:avLst/>
          </a:prstGeom>
        </p:spPr>
        <p:txBody>
          <a:bodyPr vert="horz" wrap="square" lIns="0" tIns="12065" rIns="0" bIns="0" rtlCol="0">
            <a:spAutoFit/>
          </a:bodyPr>
          <a:lstStyle/>
          <a:p>
            <a:pPr marL="12700">
              <a:lnSpc>
                <a:spcPct val="100000"/>
              </a:lnSpc>
              <a:spcBef>
                <a:spcPts val="95"/>
              </a:spcBef>
            </a:pPr>
            <a:r>
              <a:rPr sz="1600" spc="-20" dirty="0">
                <a:latin typeface="Abadi" panose="020B0604020104020204" pitchFamily="34" charset="0"/>
                <a:cs typeface="Carlito"/>
              </a:rPr>
              <a:t>Green indicates successful </a:t>
            </a:r>
            <a:r>
              <a:rPr sz="1600" spc="-10" dirty="0">
                <a:latin typeface="Abadi" panose="020B0604020104020204" pitchFamily="34" charset="0"/>
                <a:cs typeface="Carlito"/>
              </a:rPr>
              <a:t>launch; </a:t>
            </a:r>
            <a:r>
              <a:rPr sz="1600" spc="-15" dirty="0">
                <a:latin typeface="Abadi" panose="020B0604020104020204" pitchFamily="34" charset="0"/>
                <a:cs typeface="Carlito"/>
              </a:rPr>
              <a:t>Purple </a:t>
            </a:r>
            <a:r>
              <a:rPr sz="1600" spc="-20" dirty="0">
                <a:latin typeface="Abadi" panose="020B0604020104020204" pitchFamily="34" charset="0"/>
                <a:cs typeface="Carlito"/>
              </a:rPr>
              <a:t>indicates unsuccessful</a:t>
            </a:r>
            <a:r>
              <a:rPr sz="1600" spc="185" dirty="0">
                <a:latin typeface="Abadi" panose="020B0604020104020204" pitchFamily="34" charset="0"/>
                <a:cs typeface="Carlito"/>
              </a:rPr>
              <a:t> </a:t>
            </a:r>
            <a:r>
              <a:rPr sz="1600" spc="-10" dirty="0">
                <a:latin typeface="Abadi" panose="020B0604020104020204" pitchFamily="34" charset="0"/>
                <a:cs typeface="Carlito"/>
              </a:rPr>
              <a:t>launch.</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6">
            <a:extLst>
              <a:ext uri="{FF2B5EF4-FFF2-40B4-BE49-F238E27FC236}">
                <a16:creationId xmlns:a16="http://schemas.microsoft.com/office/drawing/2014/main" id="{F6C03E6D-D11C-46CA-860F-7838DF2B3049}"/>
              </a:ext>
            </a:extLst>
          </p:cNvPr>
          <p:cNvSpPr txBox="1"/>
          <p:nvPr/>
        </p:nvSpPr>
        <p:spPr>
          <a:xfrm>
            <a:off x="2169267" y="5031310"/>
            <a:ext cx="6811553" cy="608500"/>
          </a:xfrm>
          <a:prstGeom prst="rect">
            <a:avLst/>
          </a:prstGeom>
        </p:spPr>
        <p:txBody>
          <a:bodyPr vert="horz" wrap="square" lIns="0" tIns="64135" rIns="0" bIns="0" rtlCol="0">
            <a:spAutoFit/>
          </a:bodyPr>
          <a:lstStyle/>
          <a:p>
            <a:pPr marL="12700">
              <a:lnSpc>
                <a:spcPct val="100000"/>
              </a:lnSpc>
              <a:spcBef>
                <a:spcPts val="505"/>
              </a:spcBef>
            </a:pPr>
            <a:r>
              <a:rPr sz="1600" spc="-15" dirty="0">
                <a:latin typeface="Abadi" panose="020B0604020104020204" pitchFamily="34" charset="0"/>
                <a:cs typeface="Carlito"/>
              </a:rPr>
              <a:t>Success </a:t>
            </a:r>
            <a:r>
              <a:rPr sz="1600" spc="-20" dirty="0">
                <a:latin typeface="Abadi" panose="020B0604020104020204" pitchFamily="34" charset="0"/>
                <a:cs typeface="Carlito"/>
              </a:rPr>
              <a:t>generally </a:t>
            </a:r>
            <a:r>
              <a:rPr sz="1600" spc="-10" dirty="0">
                <a:latin typeface="Abadi" panose="020B0604020104020204" pitchFamily="34" charset="0"/>
                <a:cs typeface="Carlito"/>
              </a:rPr>
              <a:t>increases </a:t>
            </a:r>
            <a:r>
              <a:rPr sz="1600" spc="-20" dirty="0">
                <a:latin typeface="Abadi" panose="020B0604020104020204" pitchFamily="34" charset="0"/>
                <a:cs typeface="Carlito"/>
              </a:rPr>
              <a:t>over </a:t>
            </a:r>
            <a:r>
              <a:rPr sz="1600" spc="-5" dirty="0">
                <a:latin typeface="Abadi" panose="020B0604020104020204" pitchFamily="34" charset="0"/>
                <a:cs typeface="Carlito"/>
              </a:rPr>
              <a:t>time since </a:t>
            </a:r>
            <a:r>
              <a:rPr sz="1600" spc="-20" dirty="0">
                <a:latin typeface="Abadi" panose="020B0604020104020204" pitchFamily="34" charset="0"/>
                <a:cs typeface="Carlito"/>
              </a:rPr>
              <a:t>2013 </a:t>
            </a:r>
            <a:r>
              <a:rPr sz="1600" spc="-5" dirty="0">
                <a:latin typeface="Abadi" panose="020B0604020104020204" pitchFamily="34" charset="0"/>
                <a:cs typeface="Carlito"/>
              </a:rPr>
              <a:t>with a </a:t>
            </a:r>
            <a:r>
              <a:rPr sz="1600" spc="-10" dirty="0">
                <a:latin typeface="Abadi" panose="020B0604020104020204" pitchFamily="34" charset="0"/>
                <a:cs typeface="Carlito"/>
              </a:rPr>
              <a:t>slight </a:t>
            </a:r>
            <a:r>
              <a:rPr sz="1600" spc="-5" dirty="0">
                <a:latin typeface="Abadi" panose="020B0604020104020204" pitchFamily="34" charset="0"/>
                <a:cs typeface="Carlito"/>
              </a:rPr>
              <a:t>dip </a:t>
            </a:r>
            <a:r>
              <a:rPr sz="1600" dirty="0">
                <a:latin typeface="Abadi" panose="020B0604020104020204" pitchFamily="34" charset="0"/>
                <a:cs typeface="Carlito"/>
              </a:rPr>
              <a:t>in</a:t>
            </a:r>
            <a:r>
              <a:rPr sz="1600" spc="55" dirty="0">
                <a:latin typeface="Abadi" panose="020B0604020104020204" pitchFamily="34" charset="0"/>
                <a:cs typeface="Carlito"/>
              </a:rPr>
              <a:t> </a:t>
            </a:r>
            <a:r>
              <a:rPr sz="1600" spc="-25" dirty="0">
                <a:latin typeface="Abadi" panose="020B0604020104020204" pitchFamily="34" charset="0"/>
                <a:cs typeface="Carlito"/>
              </a:rPr>
              <a:t>2018</a:t>
            </a:r>
            <a:endParaRPr sz="1600" dirty="0">
              <a:latin typeface="Abadi" panose="020B0604020104020204" pitchFamily="34" charset="0"/>
              <a:cs typeface="Carlito"/>
            </a:endParaRPr>
          </a:p>
          <a:p>
            <a:pPr marL="12700">
              <a:lnSpc>
                <a:spcPct val="100000"/>
              </a:lnSpc>
              <a:spcBef>
                <a:spcPts val="405"/>
              </a:spcBef>
            </a:pPr>
            <a:r>
              <a:rPr sz="1600" spc="-20" dirty="0">
                <a:latin typeface="Abadi" panose="020B0604020104020204" pitchFamily="34" charset="0"/>
                <a:cs typeface="Carlito"/>
              </a:rPr>
              <a:t>Success </a:t>
            </a:r>
            <a:r>
              <a:rPr sz="1600" dirty="0">
                <a:latin typeface="Abadi" panose="020B0604020104020204" pitchFamily="34" charset="0"/>
                <a:cs typeface="Carlito"/>
              </a:rPr>
              <a:t>in </a:t>
            </a:r>
            <a:r>
              <a:rPr sz="1600" spc="-25" dirty="0">
                <a:latin typeface="Abadi" panose="020B0604020104020204" pitchFamily="34" charset="0"/>
                <a:cs typeface="Carlito"/>
              </a:rPr>
              <a:t>recent years </a:t>
            </a:r>
            <a:r>
              <a:rPr sz="1600" spc="-15" dirty="0">
                <a:latin typeface="Abadi" panose="020B0604020104020204" pitchFamily="34" charset="0"/>
                <a:cs typeface="Carlito"/>
              </a:rPr>
              <a:t>at </a:t>
            </a:r>
            <a:r>
              <a:rPr sz="1600" spc="-20" dirty="0">
                <a:latin typeface="Abadi" panose="020B0604020104020204" pitchFamily="34" charset="0"/>
                <a:cs typeface="Carlito"/>
              </a:rPr>
              <a:t>around</a:t>
            </a:r>
            <a:r>
              <a:rPr sz="1600" spc="90" dirty="0">
                <a:latin typeface="Abadi" panose="020B0604020104020204" pitchFamily="34" charset="0"/>
                <a:cs typeface="Carlito"/>
              </a:rPr>
              <a:t> </a:t>
            </a:r>
            <a:r>
              <a:rPr sz="1600" spc="-25" dirty="0">
                <a:latin typeface="Abadi" panose="020B0604020104020204" pitchFamily="34" charset="0"/>
                <a:cs typeface="Carlito"/>
              </a:rPr>
              <a:t>80%</a:t>
            </a:r>
            <a:endParaRPr sz="1600" dirty="0">
              <a:latin typeface="Abadi" panose="020B0604020104020204" pitchFamily="34" charset="0"/>
              <a:cs typeface="Carlito"/>
            </a:endParaRPr>
          </a:p>
        </p:txBody>
      </p:sp>
      <p:sp>
        <p:nvSpPr>
          <p:cNvPr id="7" name="object 7">
            <a:extLst>
              <a:ext uri="{FF2B5EF4-FFF2-40B4-BE49-F238E27FC236}">
                <a16:creationId xmlns:a16="http://schemas.microsoft.com/office/drawing/2014/main" id="{E6833B88-9C4F-4799-A612-919F25E852F5}"/>
              </a:ext>
            </a:extLst>
          </p:cNvPr>
          <p:cNvSpPr/>
          <p:nvPr/>
        </p:nvSpPr>
        <p:spPr>
          <a:xfrm>
            <a:off x="32920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9AC8D551-16B4-49B7-94A4-BE5AB18B25DE}"/>
              </a:ext>
            </a:extLst>
          </p:cNvPr>
          <p:cNvSpPr txBox="1"/>
          <p:nvPr/>
        </p:nvSpPr>
        <p:spPr>
          <a:xfrm>
            <a:off x="8145778" y="2750057"/>
            <a:ext cx="2279822" cy="504625"/>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Abadi" panose="020B0604020104020204" pitchFamily="34" charset="0"/>
                <a:cs typeface="Carlito"/>
              </a:rPr>
              <a:t>95% confidence interval  </a:t>
            </a:r>
            <a:r>
              <a:rPr sz="1600" spc="-10" dirty="0">
                <a:latin typeface="Abadi" panose="020B0604020104020204" pitchFamily="34" charset="0"/>
                <a:cs typeface="Carlito"/>
              </a:rPr>
              <a:t>(light blue</a:t>
            </a:r>
            <a:r>
              <a:rPr sz="1600" spc="-100" dirty="0">
                <a:latin typeface="Abadi" panose="020B0604020104020204" pitchFamily="34" charset="0"/>
                <a:cs typeface="Carlito"/>
              </a:rPr>
              <a:t> </a:t>
            </a:r>
            <a:r>
              <a:rPr sz="1600" spc="-10" dirty="0">
                <a:latin typeface="Abadi" panose="020B0604020104020204" pitchFamily="34" charset="0"/>
                <a:cs typeface="Carlito"/>
              </a:rPr>
              <a:t>shading)</a:t>
            </a:r>
            <a:endParaRPr sz="1600" dirty="0">
              <a:latin typeface="Abadi" panose="020B0604020104020204" pitchFamily="34" charset="0"/>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4">
            <a:extLst>
              <a:ext uri="{FF2B5EF4-FFF2-40B4-BE49-F238E27FC236}">
                <a16:creationId xmlns:a16="http://schemas.microsoft.com/office/drawing/2014/main" id="{8CCE5A57-F9E8-4417-946E-93FD134D0CE4}"/>
              </a:ext>
            </a:extLst>
          </p:cNvPr>
          <p:cNvSpPr txBox="1"/>
          <p:nvPr/>
        </p:nvSpPr>
        <p:spPr>
          <a:xfrm>
            <a:off x="4725414" y="2253998"/>
            <a:ext cx="6801785" cy="2499787"/>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Abadi" panose="020B0604020104020204" pitchFamily="34" charset="0"/>
                <a:cs typeface="Carlito"/>
              </a:rPr>
              <a:t>Query unique launch </a:t>
            </a:r>
            <a:r>
              <a:rPr sz="2000" spc="-20" dirty="0">
                <a:solidFill>
                  <a:srgbClr val="404040"/>
                </a:solidFill>
                <a:latin typeface="Abadi" panose="020B0604020104020204" pitchFamily="34" charset="0"/>
                <a:cs typeface="Carlito"/>
              </a:rPr>
              <a:t>site </a:t>
            </a:r>
            <a:r>
              <a:rPr sz="2000" spc="-5" dirty="0">
                <a:solidFill>
                  <a:srgbClr val="404040"/>
                </a:solidFill>
                <a:latin typeface="Abadi" panose="020B0604020104020204" pitchFamily="34" charset="0"/>
                <a:cs typeface="Carlito"/>
              </a:rPr>
              <a:t>names </a:t>
            </a:r>
            <a:r>
              <a:rPr sz="2000" spc="-20" dirty="0">
                <a:solidFill>
                  <a:srgbClr val="404040"/>
                </a:solidFill>
                <a:latin typeface="Abadi" panose="020B0604020104020204" pitchFamily="34" charset="0"/>
                <a:cs typeface="Carlito"/>
              </a:rPr>
              <a:t>from</a:t>
            </a:r>
            <a:r>
              <a:rPr sz="2000" spc="-8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database.</a:t>
            </a:r>
            <a:endParaRPr sz="2000" dirty="0">
              <a:latin typeface="Abadi" panose="020B0604020104020204" pitchFamily="34" charset="0"/>
              <a:cs typeface="Carlito"/>
            </a:endParaRPr>
          </a:p>
          <a:p>
            <a:pPr marL="12700">
              <a:lnSpc>
                <a:spcPts val="2300"/>
              </a:lnSpc>
              <a:spcBef>
                <a:spcPts val="1200"/>
              </a:spcBef>
            </a:pPr>
            <a:r>
              <a:rPr sz="2000" spc="-5" dirty="0">
                <a:solidFill>
                  <a:srgbClr val="404040"/>
                </a:solidFill>
                <a:latin typeface="Abadi" panose="020B0604020104020204" pitchFamily="34" charset="0"/>
                <a:cs typeface="Carlito"/>
              </a:rPr>
              <a:t>CCAFS SLC-40 </a:t>
            </a:r>
            <a:r>
              <a:rPr sz="2000" dirty="0">
                <a:solidFill>
                  <a:srgbClr val="404040"/>
                </a:solidFill>
                <a:latin typeface="Abadi" panose="020B0604020104020204" pitchFamily="34" charset="0"/>
                <a:cs typeface="Carlito"/>
              </a:rPr>
              <a:t>and </a:t>
            </a:r>
            <a:r>
              <a:rPr sz="2000" spc="-10" dirty="0">
                <a:solidFill>
                  <a:srgbClr val="404040"/>
                </a:solidFill>
                <a:latin typeface="Abadi" panose="020B0604020104020204" pitchFamily="34" charset="0"/>
                <a:cs typeface="Carlito"/>
              </a:rPr>
              <a:t>CCAFSSLC-40 </a:t>
            </a:r>
            <a:r>
              <a:rPr sz="2000" spc="-25" dirty="0">
                <a:solidFill>
                  <a:srgbClr val="404040"/>
                </a:solidFill>
                <a:latin typeface="Abadi" panose="020B0604020104020204" pitchFamily="34" charset="0"/>
                <a:cs typeface="Carlito"/>
              </a:rPr>
              <a:t>likely </a:t>
            </a:r>
            <a:r>
              <a:rPr sz="2000" dirty="0">
                <a:solidFill>
                  <a:srgbClr val="404040"/>
                </a:solidFill>
                <a:latin typeface="Abadi" panose="020B0604020104020204" pitchFamily="34" charset="0"/>
                <a:cs typeface="Carlito"/>
              </a:rPr>
              <a:t>all </a:t>
            </a:r>
            <a:r>
              <a:rPr sz="2000" spc="-20" dirty="0">
                <a:solidFill>
                  <a:srgbClr val="404040"/>
                </a:solidFill>
                <a:latin typeface="Abadi" panose="020B0604020104020204" pitchFamily="34" charset="0"/>
                <a:cs typeface="Carlito"/>
              </a:rPr>
              <a:t>represent </a:t>
            </a:r>
            <a:r>
              <a:rPr sz="2000" dirty="0">
                <a:solidFill>
                  <a:srgbClr val="404040"/>
                </a:solidFill>
                <a:latin typeface="Abadi" panose="020B0604020104020204" pitchFamily="34" charset="0"/>
                <a:cs typeface="Carlito"/>
              </a:rPr>
              <a:t>the</a:t>
            </a:r>
            <a:r>
              <a:rPr sz="2000" spc="-114"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same</a:t>
            </a:r>
            <a:endParaRPr sz="2000" dirty="0">
              <a:latin typeface="Abadi" panose="020B0604020104020204" pitchFamily="34" charset="0"/>
              <a:cs typeface="Carlito"/>
            </a:endParaRPr>
          </a:p>
          <a:p>
            <a:pPr marL="12700">
              <a:lnSpc>
                <a:spcPts val="2300"/>
              </a:lnSpc>
            </a:pPr>
            <a:r>
              <a:rPr sz="2000"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 </a:t>
            </a:r>
            <a:r>
              <a:rPr sz="2000" dirty="0">
                <a:solidFill>
                  <a:srgbClr val="404040"/>
                </a:solidFill>
                <a:latin typeface="Abadi" panose="020B0604020104020204" pitchFamily="34" charset="0"/>
                <a:cs typeface="Carlito"/>
              </a:rPr>
              <a:t>with </a:t>
            </a:r>
            <a:r>
              <a:rPr sz="2000" spc="-25" dirty="0">
                <a:solidFill>
                  <a:srgbClr val="404040"/>
                </a:solidFill>
                <a:latin typeface="Abadi" panose="020B0604020104020204" pitchFamily="34" charset="0"/>
                <a:cs typeface="Carlito"/>
              </a:rPr>
              <a:t>data </a:t>
            </a:r>
            <a:r>
              <a:rPr sz="2000" spc="-5" dirty="0">
                <a:solidFill>
                  <a:srgbClr val="404040"/>
                </a:solidFill>
                <a:latin typeface="Abadi" panose="020B0604020104020204" pitchFamily="34" charset="0"/>
                <a:cs typeface="Carlito"/>
              </a:rPr>
              <a:t>entry</a:t>
            </a:r>
            <a:r>
              <a:rPr sz="2000" spc="-3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errors.</a:t>
            </a:r>
            <a:endParaRPr sz="2000" dirty="0">
              <a:latin typeface="Abadi" panose="020B0604020104020204" pitchFamily="34" charset="0"/>
              <a:cs typeface="Carlito"/>
            </a:endParaRPr>
          </a:p>
          <a:p>
            <a:pPr marL="12700" marR="2114550">
              <a:lnSpc>
                <a:spcPct val="141500"/>
              </a:lnSpc>
              <a:spcBef>
                <a:spcPts val="110"/>
              </a:spcBef>
            </a:pPr>
            <a:r>
              <a:rPr sz="2000" spc="-5" dirty="0">
                <a:solidFill>
                  <a:srgbClr val="404040"/>
                </a:solidFill>
                <a:latin typeface="Abadi" panose="020B0604020104020204" pitchFamily="34" charset="0"/>
                <a:cs typeface="Carlito"/>
              </a:rPr>
              <a:t>CCAFS </a:t>
            </a:r>
            <a:r>
              <a:rPr sz="2000" spc="-15" dirty="0">
                <a:solidFill>
                  <a:srgbClr val="404040"/>
                </a:solidFill>
                <a:latin typeface="Abadi" panose="020B0604020104020204" pitchFamily="34" charset="0"/>
                <a:cs typeface="Carlito"/>
              </a:rPr>
              <a:t>LC-40 </a:t>
            </a:r>
            <a:r>
              <a:rPr sz="2000" spc="-20" dirty="0">
                <a:solidFill>
                  <a:srgbClr val="404040"/>
                </a:solidFill>
                <a:latin typeface="Abadi" panose="020B0604020104020204" pitchFamily="34" charset="0"/>
                <a:cs typeface="Carlito"/>
              </a:rPr>
              <a:t>was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previous </a:t>
            </a:r>
            <a:r>
              <a:rPr sz="2000" spc="-5" dirty="0">
                <a:solidFill>
                  <a:srgbClr val="404040"/>
                </a:solidFill>
                <a:latin typeface="Abadi" panose="020B0604020104020204" pitchFamily="34" charset="0"/>
                <a:cs typeface="Carlito"/>
              </a:rPr>
              <a:t>name.  </a:t>
            </a:r>
            <a:r>
              <a:rPr sz="2000" spc="-25" dirty="0">
                <a:solidFill>
                  <a:srgbClr val="404040"/>
                </a:solidFill>
                <a:latin typeface="Abadi" panose="020B0604020104020204" pitchFamily="34" charset="0"/>
                <a:cs typeface="Carlito"/>
              </a:rPr>
              <a:t>Likely </a:t>
            </a:r>
            <a:r>
              <a:rPr sz="2000" spc="-5" dirty="0">
                <a:solidFill>
                  <a:srgbClr val="404040"/>
                </a:solidFill>
                <a:latin typeface="Abadi" panose="020B0604020104020204" pitchFamily="34" charset="0"/>
                <a:cs typeface="Carlito"/>
              </a:rPr>
              <a:t>only </a:t>
            </a:r>
            <a:r>
              <a:rPr sz="2000" dirty="0">
                <a:solidFill>
                  <a:srgbClr val="404040"/>
                </a:solidFill>
                <a:latin typeface="Abadi" panose="020B0604020104020204" pitchFamily="34" charset="0"/>
                <a:cs typeface="Carlito"/>
              </a:rPr>
              <a:t>3 unique </a:t>
            </a:r>
            <a:r>
              <a:rPr sz="2000" spc="-5" dirty="0">
                <a:solidFill>
                  <a:srgbClr val="404040"/>
                </a:solidFill>
                <a:latin typeface="Abadi" panose="020B0604020104020204" pitchFamily="34" charset="0"/>
                <a:cs typeface="Carlito"/>
              </a:rPr>
              <a:t>launch_site values:  CCAFS SLC-40, KSC LC-39A,</a:t>
            </a:r>
            <a:r>
              <a:rPr sz="2000" spc="-310" dirty="0">
                <a:solidFill>
                  <a:srgbClr val="404040"/>
                </a:solidFill>
                <a:latin typeface="Abadi" panose="020B0604020104020204" pitchFamily="34" charset="0"/>
                <a:cs typeface="Carlito"/>
              </a:rPr>
              <a:t> </a:t>
            </a:r>
            <a:r>
              <a:rPr sz="2000" spc="-40" dirty="0">
                <a:solidFill>
                  <a:srgbClr val="404040"/>
                </a:solidFill>
                <a:latin typeface="Abadi" panose="020B0604020104020204" pitchFamily="34" charset="0"/>
                <a:cs typeface="Carlito"/>
              </a:rPr>
              <a:t>VAFB </a:t>
            </a:r>
            <a:r>
              <a:rPr sz="2000" spc="-10" dirty="0">
                <a:solidFill>
                  <a:srgbClr val="404040"/>
                </a:solidFill>
                <a:latin typeface="Abadi" panose="020B0604020104020204" pitchFamily="34" charset="0"/>
                <a:cs typeface="Carlito"/>
              </a:rPr>
              <a:t>SLC-4E</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863347B7-17DE-44C5-99BA-4C44785F0A65}"/>
              </a:ext>
            </a:extLst>
          </p:cNvPr>
          <p:cNvSpPr/>
          <p:nvPr/>
        </p:nvSpPr>
        <p:spPr>
          <a:xfrm>
            <a:off x="1182624" y="2209443"/>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4">
            <a:extLst>
              <a:ext uri="{FF2B5EF4-FFF2-40B4-BE49-F238E27FC236}">
                <a16:creationId xmlns:a16="http://schemas.microsoft.com/office/drawing/2014/main" id="{F7C58F44-2E47-4E33-ABAC-4DD2EDA37A6F}"/>
              </a:ext>
            </a:extLst>
          </p:cNvPr>
          <p:cNvSpPr txBox="1"/>
          <p:nvPr/>
        </p:nvSpPr>
        <p:spPr>
          <a:xfrm>
            <a:off x="9010411" y="2840698"/>
            <a:ext cx="2624789" cy="1176604"/>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Abadi" panose="020B0604020104020204" pitchFamily="34" charset="0"/>
                <a:cs typeface="Carlito"/>
              </a:rPr>
              <a:t>First </a:t>
            </a:r>
            <a:r>
              <a:rPr sz="2000" spc="-20" dirty="0">
                <a:solidFill>
                  <a:srgbClr val="404040"/>
                </a:solidFill>
                <a:latin typeface="Abadi" panose="020B0604020104020204" pitchFamily="34" charset="0"/>
                <a:cs typeface="Carlito"/>
              </a:rPr>
              <a:t>five </a:t>
            </a:r>
            <a:r>
              <a:rPr sz="2000" spc="-5" dirty="0">
                <a:solidFill>
                  <a:srgbClr val="404040"/>
                </a:solidFill>
                <a:latin typeface="Abadi" panose="020B0604020104020204" pitchFamily="34" charset="0"/>
                <a:cs typeface="Carlito"/>
              </a:rPr>
              <a:t>entries  </a:t>
            </a:r>
            <a:r>
              <a:rPr sz="2000" dirty="0">
                <a:solidFill>
                  <a:srgbClr val="404040"/>
                </a:solidFill>
                <a:latin typeface="Abadi" panose="020B0604020104020204" pitchFamily="34" charset="0"/>
                <a:cs typeface="Carlito"/>
              </a:rPr>
              <a:t>in </a:t>
            </a:r>
            <a:r>
              <a:rPr sz="2000" spc="-5" dirty="0">
                <a:solidFill>
                  <a:srgbClr val="404040"/>
                </a:solidFill>
                <a:latin typeface="Abadi" panose="020B0604020104020204" pitchFamily="34" charset="0"/>
                <a:cs typeface="Carlito"/>
              </a:rPr>
              <a:t>database with  Launch </a:t>
            </a:r>
            <a:r>
              <a:rPr sz="2000" spc="-15" dirty="0">
                <a:solidFill>
                  <a:srgbClr val="404040"/>
                </a:solidFill>
                <a:latin typeface="Abadi" panose="020B0604020104020204" pitchFamily="34" charset="0"/>
                <a:cs typeface="Carlito"/>
              </a:rPr>
              <a:t>Site</a:t>
            </a:r>
            <a:r>
              <a:rPr sz="2000" spc="-10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name  </a:t>
            </a:r>
            <a:r>
              <a:rPr sz="2000" dirty="0">
                <a:solidFill>
                  <a:srgbClr val="404040"/>
                </a:solidFill>
                <a:latin typeface="Abadi" panose="020B0604020104020204" pitchFamily="34" charset="0"/>
                <a:cs typeface="Carlito"/>
              </a:rPr>
              <a:t>beginning </a:t>
            </a:r>
            <a:r>
              <a:rPr sz="2000" spc="-5" dirty="0">
                <a:solidFill>
                  <a:srgbClr val="404040"/>
                </a:solidFill>
                <a:latin typeface="Abadi" panose="020B0604020104020204" pitchFamily="34" charset="0"/>
                <a:cs typeface="Carlito"/>
              </a:rPr>
              <a:t>with  </a:t>
            </a:r>
            <a:r>
              <a:rPr sz="2000" dirty="0">
                <a:solidFill>
                  <a:srgbClr val="404040"/>
                </a:solidFill>
                <a:latin typeface="Abadi" panose="020B0604020104020204" pitchFamily="34" charset="0"/>
                <a:cs typeface="Carlito"/>
              </a:rPr>
              <a:t>CCA.</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F19B9DE4-5DC8-4498-9A45-E9EF4DE4D3B0}"/>
              </a:ext>
            </a:extLst>
          </p:cNvPr>
          <p:cNvSpPr/>
          <p:nvPr/>
        </p:nvSpPr>
        <p:spPr>
          <a:xfrm>
            <a:off x="6356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4">
            <a:extLst>
              <a:ext uri="{FF2B5EF4-FFF2-40B4-BE49-F238E27FC236}">
                <a16:creationId xmlns:a16="http://schemas.microsoft.com/office/drawing/2014/main" id="{1024D8EA-6B3D-4F59-BAB0-77D137EFC743}"/>
              </a:ext>
            </a:extLst>
          </p:cNvPr>
          <p:cNvSpPr txBox="1"/>
          <p:nvPr/>
        </p:nvSpPr>
        <p:spPr>
          <a:xfrm>
            <a:off x="7161475" y="2263139"/>
            <a:ext cx="4124136" cy="2182008"/>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sums </a:t>
            </a:r>
            <a:r>
              <a:rPr sz="2000" dirty="0">
                <a:solidFill>
                  <a:srgbClr val="404040"/>
                </a:solidFill>
                <a:latin typeface="Abadi" panose="020B0604020104020204" pitchFamily="34" charset="0"/>
                <a:cs typeface="Carlito"/>
              </a:rPr>
              <a:t>the </a:t>
            </a:r>
            <a:r>
              <a:rPr sz="2000" spc="-25" dirty="0">
                <a:solidFill>
                  <a:srgbClr val="404040"/>
                </a:solidFill>
                <a:latin typeface="Abadi" panose="020B0604020104020204" pitchFamily="34" charset="0"/>
                <a:cs typeface="Carlito"/>
              </a:rPr>
              <a:t>total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a:t>
            </a:r>
            <a:r>
              <a:rPr sz="2000" dirty="0">
                <a:solidFill>
                  <a:srgbClr val="404040"/>
                </a:solidFill>
                <a:latin typeface="Abadi" panose="020B0604020104020204" pitchFamily="34" charset="0"/>
                <a:cs typeface="Carlito"/>
              </a:rPr>
              <a:t>in kg </a:t>
            </a:r>
            <a:r>
              <a:rPr sz="2000" spc="-15" dirty="0">
                <a:solidFill>
                  <a:srgbClr val="404040"/>
                </a:solidFill>
                <a:latin typeface="Abadi" panose="020B0604020104020204" pitchFamily="34" charset="0"/>
                <a:cs typeface="Carlito"/>
              </a:rPr>
              <a:t>where </a:t>
            </a:r>
            <a:r>
              <a:rPr sz="2000" dirty="0">
                <a:solidFill>
                  <a:srgbClr val="404040"/>
                </a:solidFill>
                <a:latin typeface="Abadi" panose="020B0604020104020204" pitchFamily="34" charset="0"/>
                <a:cs typeface="Carlito"/>
              </a:rPr>
              <a:t>NASA </a:t>
            </a:r>
            <a:r>
              <a:rPr sz="2000" spc="-20" dirty="0">
                <a:solidFill>
                  <a:srgbClr val="404040"/>
                </a:solidFill>
                <a:latin typeface="Abadi" panose="020B0604020104020204" pitchFamily="34" charset="0"/>
                <a:cs typeface="Carlito"/>
              </a:rPr>
              <a:t>was </a:t>
            </a:r>
            <a:r>
              <a:rPr sz="2000" dirty="0">
                <a:solidFill>
                  <a:srgbClr val="404040"/>
                </a:solidFill>
                <a:latin typeface="Abadi" panose="020B0604020104020204" pitchFamily="34" charset="0"/>
                <a:cs typeface="Carlito"/>
              </a:rPr>
              <a:t>the  </a:t>
            </a:r>
            <a:r>
              <a:rPr sz="2000" spc="-60" dirty="0">
                <a:solidFill>
                  <a:srgbClr val="404040"/>
                </a:solidFill>
                <a:latin typeface="Abadi" panose="020B0604020104020204" pitchFamily="34" charset="0"/>
                <a:cs typeface="Carlito"/>
              </a:rPr>
              <a:t>customer.</a:t>
            </a:r>
            <a:endParaRPr sz="2000" dirty="0">
              <a:latin typeface="Abadi" panose="020B0604020104020204" pitchFamily="34" charset="0"/>
              <a:cs typeface="Carlito"/>
            </a:endParaRPr>
          </a:p>
          <a:p>
            <a:pPr marL="12700" marR="5080">
              <a:lnSpc>
                <a:spcPct val="90000"/>
              </a:lnSpc>
              <a:spcBef>
                <a:spcPts val="1370"/>
              </a:spcBef>
            </a:pPr>
            <a:r>
              <a:rPr sz="2000" spc="-15" dirty="0">
                <a:solidFill>
                  <a:srgbClr val="404040"/>
                </a:solidFill>
                <a:latin typeface="Abadi" panose="020B0604020104020204" pitchFamily="34" charset="0"/>
                <a:cs typeface="Carlito"/>
              </a:rPr>
              <a:t>CRS </a:t>
            </a:r>
            <a:r>
              <a:rPr sz="2000" spc="-20" dirty="0">
                <a:solidFill>
                  <a:srgbClr val="404040"/>
                </a:solidFill>
                <a:latin typeface="Abadi" panose="020B0604020104020204" pitchFamily="34" charset="0"/>
                <a:cs typeface="Carlito"/>
              </a:rPr>
              <a:t>stands </a:t>
            </a:r>
            <a:r>
              <a:rPr sz="2000" spc="-25" dirty="0">
                <a:solidFill>
                  <a:srgbClr val="404040"/>
                </a:solidFill>
                <a:latin typeface="Abadi" panose="020B0604020104020204" pitchFamily="34" charset="0"/>
                <a:cs typeface="Carlito"/>
              </a:rPr>
              <a:t>for </a:t>
            </a:r>
            <a:r>
              <a:rPr sz="2000" spc="-10" dirty="0">
                <a:solidFill>
                  <a:srgbClr val="404040"/>
                </a:solidFill>
                <a:latin typeface="Abadi" panose="020B0604020104020204" pitchFamily="34" charset="0"/>
                <a:cs typeface="Carlito"/>
              </a:rPr>
              <a:t>Commercial  </a:t>
            </a:r>
            <a:r>
              <a:rPr sz="2000" spc="-5" dirty="0">
                <a:solidFill>
                  <a:srgbClr val="404040"/>
                </a:solidFill>
                <a:latin typeface="Abadi" panose="020B0604020104020204" pitchFamily="34" charset="0"/>
                <a:cs typeface="Carlito"/>
              </a:rPr>
              <a:t>Resupply </a:t>
            </a:r>
            <a:r>
              <a:rPr sz="2000" dirty="0">
                <a:solidFill>
                  <a:srgbClr val="404040"/>
                </a:solidFill>
                <a:latin typeface="Abadi" panose="020B0604020104020204" pitchFamily="34" charset="0"/>
                <a:cs typeface="Carlito"/>
              </a:rPr>
              <a:t>Services which</a:t>
            </a:r>
            <a:r>
              <a:rPr sz="2000" spc="-90"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indicates  </a:t>
            </a:r>
            <a:r>
              <a:rPr sz="2000" spc="-5" dirty="0">
                <a:solidFill>
                  <a:srgbClr val="404040"/>
                </a:solidFill>
                <a:latin typeface="Abadi" panose="020B0604020104020204" pitchFamily="34" charset="0"/>
                <a:cs typeface="Carlito"/>
              </a:rPr>
              <a:t>that </a:t>
            </a:r>
            <a:r>
              <a:rPr sz="2000" dirty="0">
                <a:solidFill>
                  <a:srgbClr val="404040"/>
                </a:solidFill>
                <a:latin typeface="Abadi" panose="020B0604020104020204" pitchFamily="34" charset="0"/>
                <a:cs typeface="Carlito"/>
              </a:rPr>
              <a:t>these </a:t>
            </a:r>
            <a:r>
              <a:rPr sz="2000" spc="-10" dirty="0">
                <a:solidFill>
                  <a:srgbClr val="404040"/>
                </a:solidFill>
                <a:latin typeface="Abadi" panose="020B0604020104020204" pitchFamily="34" charset="0"/>
                <a:cs typeface="Carlito"/>
              </a:rPr>
              <a:t>payloads </a:t>
            </a:r>
            <a:r>
              <a:rPr sz="2000" spc="-20" dirty="0">
                <a:solidFill>
                  <a:srgbClr val="404040"/>
                </a:solidFill>
                <a:latin typeface="Abadi" panose="020B0604020104020204" pitchFamily="34" charset="0"/>
                <a:cs typeface="Carlito"/>
              </a:rPr>
              <a:t>were sent to  </a:t>
            </a:r>
            <a:r>
              <a:rPr sz="2000" dirty="0">
                <a:solidFill>
                  <a:srgbClr val="404040"/>
                </a:solidFill>
                <a:latin typeface="Abadi" panose="020B0604020104020204" pitchFamily="34" charset="0"/>
                <a:cs typeface="Carlito"/>
              </a:rPr>
              <a:t>the </a:t>
            </a:r>
            <a:r>
              <a:rPr sz="2000" spc="-10" dirty="0">
                <a:solidFill>
                  <a:srgbClr val="404040"/>
                </a:solidFill>
                <a:latin typeface="Abadi" panose="020B0604020104020204" pitchFamily="34" charset="0"/>
                <a:cs typeface="Carlito"/>
              </a:rPr>
              <a:t>International </a:t>
            </a:r>
            <a:r>
              <a:rPr sz="2000" dirty="0">
                <a:solidFill>
                  <a:srgbClr val="404040"/>
                </a:solidFill>
                <a:latin typeface="Abadi" panose="020B0604020104020204" pitchFamily="34" charset="0"/>
                <a:cs typeface="Carlito"/>
              </a:rPr>
              <a:t>Space </a:t>
            </a:r>
            <a:r>
              <a:rPr sz="2000" spc="-20" dirty="0">
                <a:solidFill>
                  <a:srgbClr val="404040"/>
                </a:solidFill>
                <a:latin typeface="Abadi" panose="020B0604020104020204" pitchFamily="34" charset="0"/>
                <a:cs typeface="Carlito"/>
              </a:rPr>
              <a:t>Station  </a:t>
            </a:r>
            <a:r>
              <a:rPr sz="2000" dirty="0">
                <a:solidFill>
                  <a:srgbClr val="404040"/>
                </a:solidFill>
                <a:latin typeface="Abadi" panose="020B0604020104020204" pitchFamily="34" charset="0"/>
                <a:cs typeface="Carlito"/>
              </a:rPr>
              <a:t>(ISS).</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FD65363D-EF99-49A2-AE40-F0F797BAC860}"/>
              </a:ext>
            </a:extLst>
          </p:cNvPr>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4">
            <a:extLst>
              <a:ext uri="{FF2B5EF4-FFF2-40B4-BE49-F238E27FC236}">
                <a16:creationId xmlns:a16="http://schemas.microsoft.com/office/drawing/2014/main" id="{665DA05E-7048-440D-8BFF-222DB8878F73}"/>
              </a:ext>
            </a:extLst>
          </p:cNvPr>
          <p:cNvSpPr txBox="1"/>
          <p:nvPr/>
        </p:nvSpPr>
        <p:spPr>
          <a:xfrm>
            <a:off x="8047030" y="2194433"/>
            <a:ext cx="3523370" cy="2200089"/>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calculates</a:t>
            </a:r>
            <a:r>
              <a:rPr sz="2000" spc="-204"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the  </a:t>
            </a:r>
            <a:r>
              <a:rPr sz="2000" spc="-40" dirty="0">
                <a:solidFill>
                  <a:srgbClr val="404040"/>
                </a:solidFill>
                <a:latin typeface="Abadi" panose="020B0604020104020204" pitchFamily="34" charset="0"/>
                <a:cs typeface="Carlito"/>
              </a:rPr>
              <a:t>average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or  </a:t>
            </a:r>
            <a:r>
              <a:rPr sz="2000" dirty="0">
                <a:solidFill>
                  <a:srgbClr val="404040"/>
                </a:solidFill>
                <a:latin typeface="Abadi" panose="020B0604020104020204" pitchFamily="34" charset="0"/>
                <a:cs typeface="Carlito"/>
              </a:rPr>
              <a:t>launches which </a:t>
            </a:r>
            <a:r>
              <a:rPr sz="2000" spc="-5" dirty="0">
                <a:solidFill>
                  <a:srgbClr val="404040"/>
                </a:solidFill>
                <a:latin typeface="Abadi" panose="020B0604020104020204" pitchFamily="34" charset="0"/>
                <a:cs typeface="Carlito"/>
              </a:rPr>
              <a:t>used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dirty="0">
                <a:solidFill>
                  <a:srgbClr val="404040"/>
                </a:solidFill>
                <a:latin typeface="Abadi" panose="020B0604020104020204" pitchFamily="34" charset="0"/>
                <a:cs typeface="Carlito"/>
              </a:rPr>
              <a:t>F9</a:t>
            </a:r>
            <a:r>
              <a:rPr sz="2000" spc="-3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v1.1</a:t>
            </a:r>
            <a:endParaRPr sz="2000" dirty="0">
              <a:latin typeface="Abadi" panose="020B0604020104020204" pitchFamily="34" charset="0"/>
              <a:cs typeface="Carlito"/>
            </a:endParaRPr>
          </a:p>
          <a:p>
            <a:pPr marL="12700" marR="5080">
              <a:lnSpc>
                <a:spcPct val="91800"/>
              </a:lnSpc>
              <a:spcBef>
                <a:spcPts val="1400"/>
              </a:spcBef>
            </a:pPr>
            <a:r>
              <a:rPr sz="2000" spc="-40" dirty="0">
                <a:solidFill>
                  <a:srgbClr val="404040"/>
                </a:solidFill>
                <a:latin typeface="Abadi" panose="020B0604020104020204" pitchFamily="34" charset="0"/>
                <a:cs typeface="Carlito"/>
              </a:rPr>
              <a:t>Average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of  </a:t>
            </a:r>
            <a:r>
              <a:rPr sz="2000" dirty="0">
                <a:solidFill>
                  <a:srgbClr val="404040"/>
                </a:solidFill>
                <a:latin typeface="Abadi" panose="020B0604020104020204" pitchFamily="34" charset="0"/>
                <a:cs typeface="Carlito"/>
              </a:rPr>
              <a:t>F9 1.1 </a:t>
            </a:r>
            <a:r>
              <a:rPr sz="2000" spc="-5" dirty="0">
                <a:solidFill>
                  <a:srgbClr val="404040"/>
                </a:solidFill>
                <a:latin typeface="Abadi" panose="020B0604020104020204" pitchFamily="34" charset="0"/>
                <a:cs typeface="Carlito"/>
              </a:rPr>
              <a:t>is on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low </a:t>
            </a:r>
            <a:r>
              <a:rPr sz="2000" dirty="0">
                <a:solidFill>
                  <a:srgbClr val="404040"/>
                </a:solidFill>
                <a:latin typeface="Abadi" panose="020B0604020104020204" pitchFamily="34" charset="0"/>
                <a:cs typeface="Carlito"/>
              </a:rPr>
              <a:t>end</a:t>
            </a:r>
            <a:r>
              <a:rPr sz="2000" spc="-23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of  our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a:t>
            </a:r>
            <a:r>
              <a:rPr sz="2000" spc="-114"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range</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9CA989E9-5617-4BA6-B208-00A6F974D5CA}"/>
              </a:ext>
            </a:extLst>
          </p:cNvPr>
          <p:cNvSpPr/>
          <p:nvPr/>
        </p:nvSpPr>
        <p:spPr>
          <a:xfrm>
            <a:off x="1366932" y="2194433"/>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4">
            <a:extLst>
              <a:ext uri="{FF2B5EF4-FFF2-40B4-BE49-F238E27FC236}">
                <a16:creationId xmlns:a16="http://schemas.microsoft.com/office/drawing/2014/main" id="{B5364C80-FD9F-408D-8538-8E5E99892152}"/>
              </a:ext>
            </a:extLst>
          </p:cNvPr>
          <p:cNvSpPr txBox="1"/>
          <p:nvPr/>
        </p:nvSpPr>
        <p:spPr>
          <a:xfrm>
            <a:off x="7077878" y="2271978"/>
            <a:ext cx="4207733" cy="2092368"/>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35" dirty="0">
                <a:solidFill>
                  <a:srgbClr val="404040"/>
                </a:solidFill>
                <a:latin typeface="Abadi" panose="020B0604020104020204" pitchFamily="34" charset="0"/>
                <a:cs typeface="Carlito"/>
              </a:rPr>
              <a:t>first  </a:t>
            </a:r>
            <a:r>
              <a:rPr sz="2000" spc="-5" dirty="0">
                <a:solidFill>
                  <a:srgbClr val="404040"/>
                </a:solidFill>
                <a:latin typeface="Abadi" panose="020B0604020104020204" pitchFamily="34" charset="0"/>
                <a:cs typeface="Carlito"/>
              </a:rPr>
              <a:t>successful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a:t>
            </a:r>
            <a:r>
              <a:rPr sz="2000" spc="-14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  </a:t>
            </a:r>
            <a:r>
              <a:rPr sz="2000" spc="-25" dirty="0">
                <a:solidFill>
                  <a:srgbClr val="404040"/>
                </a:solidFill>
                <a:latin typeface="Abadi" panose="020B0604020104020204" pitchFamily="34" charset="0"/>
                <a:cs typeface="Carlito"/>
              </a:rPr>
              <a:t>date.</a:t>
            </a:r>
            <a:endParaRPr sz="2000" dirty="0">
              <a:latin typeface="Abadi" panose="020B0604020104020204" pitchFamily="34" charset="0"/>
              <a:cs typeface="Carlito"/>
            </a:endParaRPr>
          </a:p>
          <a:p>
            <a:pPr marL="12700">
              <a:lnSpc>
                <a:spcPts val="2300"/>
              </a:lnSpc>
              <a:spcBef>
                <a:spcPts val="1200"/>
              </a:spcBef>
            </a:pPr>
            <a:r>
              <a:rPr sz="2000" spc="-35" dirty="0">
                <a:solidFill>
                  <a:srgbClr val="404040"/>
                </a:solidFill>
                <a:latin typeface="Abadi" panose="020B0604020104020204" pitchFamily="34" charset="0"/>
                <a:cs typeface="Carlito"/>
              </a:rPr>
              <a:t>First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 </a:t>
            </a:r>
            <a:r>
              <a:rPr sz="2000" dirty="0">
                <a:solidFill>
                  <a:srgbClr val="404040"/>
                </a:solidFill>
                <a:latin typeface="Abadi" panose="020B0604020104020204" pitchFamily="34" charset="0"/>
                <a:cs typeface="Carlito"/>
              </a:rPr>
              <a:t>landing</a:t>
            </a:r>
            <a:r>
              <a:rPr sz="2000" spc="-7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wasn’t</a:t>
            </a:r>
            <a:endParaRPr sz="2000" dirty="0">
              <a:latin typeface="Abadi" panose="020B0604020104020204" pitchFamily="34" charset="0"/>
              <a:cs typeface="Carlito"/>
            </a:endParaRPr>
          </a:p>
          <a:p>
            <a:pPr marL="12700">
              <a:lnSpc>
                <a:spcPts val="2300"/>
              </a:lnSpc>
            </a:pPr>
            <a:r>
              <a:rPr sz="2000" spc="-5" dirty="0">
                <a:solidFill>
                  <a:srgbClr val="404040"/>
                </a:solidFill>
                <a:latin typeface="Abadi" panose="020B0604020104020204" pitchFamily="34" charset="0"/>
                <a:cs typeface="Carlito"/>
              </a:rPr>
              <a:t>until </a:t>
            </a:r>
            <a:r>
              <a:rPr sz="2000" dirty="0">
                <a:solidFill>
                  <a:srgbClr val="404040"/>
                </a:solidFill>
                <a:latin typeface="Abadi" panose="020B0604020104020204" pitchFamily="34" charset="0"/>
                <a:cs typeface="Carlito"/>
              </a:rPr>
              <a:t>the end </a:t>
            </a:r>
            <a:r>
              <a:rPr sz="2000" spc="-5" dirty="0">
                <a:solidFill>
                  <a:srgbClr val="404040"/>
                </a:solidFill>
                <a:latin typeface="Abadi" panose="020B0604020104020204" pitchFamily="34" charset="0"/>
                <a:cs typeface="Carlito"/>
              </a:rPr>
              <a:t>of</a:t>
            </a:r>
            <a:r>
              <a:rPr sz="2000" spc="-10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2015.</a:t>
            </a:r>
            <a:endParaRPr sz="2000" dirty="0">
              <a:latin typeface="Abadi" panose="020B0604020104020204" pitchFamily="34" charset="0"/>
              <a:cs typeface="Carlito"/>
            </a:endParaRPr>
          </a:p>
          <a:p>
            <a:pPr marL="12700">
              <a:lnSpc>
                <a:spcPts val="2305"/>
              </a:lnSpc>
              <a:spcBef>
                <a:spcPts val="1200"/>
              </a:spcBef>
            </a:pP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in</a:t>
            </a:r>
            <a:r>
              <a:rPr sz="2000" spc="-70"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general</a:t>
            </a:r>
            <a:endParaRPr sz="2000" dirty="0">
              <a:latin typeface="Abadi" panose="020B0604020104020204" pitchFamily="34" charset="0"/>
              <a:cs typeface="Carlito"/>
            </a:endParaRPr>
          </a:p>
          <a:p>
            <a:pPr marL="12700">
              <a:lnSpc>
                <a:spcPts val="2305"/>
              </a:lnSpc>
            </a:pPr>
            <a:r>
              <a:rPr sz="2000" dirty="0">
                <a:solidFill>
                  <a:srgbClr val="404040"/>
                </a:solidFill>
                <a:latin typeface="Abadi" panose="020B0604020104020204" pitchFamily="34" charset="0"/>
                <a:cs typeface="Carlito"/>
              </a:rPr>
              <a:t>appear </a:t>
            </a:r>
            <a:r>
              <a:rPr sz="2000" spc="-20" dirty="0">
                <a:solidFill>
                  <a:srgbClr val="404040"/>
                </a:solidFill>
                <a:latin typeface="Abadi" panose="020B0604020104020204" pitchFamily="34" charset="0"/>
                <a:cs typeface="Carlito"/>
              </a:rPr>
              <a:t>starting</a:t>
            </a:r>
            <a:r>
              <a:rPr sz="2000" spc="-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2014.</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33715B45-DE65-4197-A2F7-DCAE71819898}"/>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4">
            <a:extLst>
              <a:ext uri="{FF2B5EF4-FFF2-40B4-BE49-F238E27FC236}">
                <a16:creationId xmlns:a16="http://schemas.microsoft.com/office/drawing/2014/main" id="{C734BDBA-62FF-481A-AA09-3F4D073450B7}"/>
              </a:ext>
            </a:extLst>
          </p:cNvPr>
          <p:cNvSpPr txBox="1"/>
          <p:nvPr/>
        </p:nvSpPr>
        <p:spPr>
          <a:xfrm>
            <a:off x="7904226" y="2630170"/>
            <a:ext cx="3615774" cy="1454244"/>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four  booster </a:t>
            </a:r>
            <a:r>
              <a:rPr sz="2000" spc="-25" dirty="0">
                <a:solidFill>
                  <a:srgbClr val="404040"/>
                </a:solidFill>
                <a:latin typeface="Abadi" panose="020B0604020104020204" pitchFamily="34" charset="0"/>
                <a:cs typeface="Carlito"/>
              </a:rPr>
              <a:t>versions </a:t>
            </a:r>
            <a:r>
              <a:rPr sz="2000" spc="-5" dirty="0">
                <a:solidFill>
                  <a:srgbClr val="404040"/>
                </a:solidFill>
                <a:latin typeface="Abadi" panose="020B0604020104020204" pitchFamily="34" charset="0"/>
                <a:cs typeface="Carlito"/>
              </a:rPr>
              <a:t>that had  successful </a:t>
            </a:r>
            <a:r>
              <a:rPr sz="2000" spc="-20" dirty="0">
                <a:solidFill>
                  <a:srgbClr val="404040"/>
                </a:solidFill>
                <a:latin typeface="Abadi" panose="020B0604020104020204" pitchFamily="34" charset="0"/>
                <a:cs typeface="Carlito"/>
              </a:rPr>
              <a:t>drone </a:t>
            </a:r>
            <a:r>
              <a:rPr sz="2000" spc="-5" dirty="0">
                <a:solidFill>
                  <a:srgbClr val="404040"/>
                </a:solidFill>
                <a:latin typeface="Abadi" panose="020B0604020104020204" pitchFamily="34" charset="0"/>
                <a:cs typeface="Carlito"/>
              </a:rPr>
              <a:t>ship</a:t>
            </a:r>
            <a:r>
              <a:rPr sz="2000" spc="-10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  and a </a:t>
            </a:r>
            <a:r>
              <a:rPr sz="2000" spc="-5" dirty="0">
                <a:solidFill>
                  <a:srgbClr val="404040"/>
                </a:solidFill>
                <a:latin typeface="Abadi" panose="020B0604020104020204" pitchFamily="34" charset="0"/>
                <a:cs typeface="Carlito"/>
              </a:rPr>
              <a:t>payload mass between  </a:t>
            </a:r>
            <a:r>
              <a:rPr sz="2000" dirty="0">
                <a:solidFill>
                  <a:srgbClr val="404040"/>
                </a:solidFill>
                <a:latin typeface="Abadi" panose="020B0604020104020204" pitchFamily="34" charset="0"/>
                <a:cs typeface="Carlito"/>
              </a:rPr>
              <a:t>4000 and 6000</a:t>
            </a:r>
            <a:r>
              <a:rPr sz="2000" spc="-16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noninclusively.</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D79AE4B6-C69F-48BF-A7D7-FCE08BDBCC58}"/>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58699"/>
            <a:ext cx="10237097" cy="334060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400" spc="-5" dirty="0">
                <a:solidFill>
                  <a:schemeClr val="tx1"/>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7400" spc="-5" dirty="0" err="1">
                <a:solidFill>
                  <a:schemeClr val="tx1"/>
                </a:solidFill>
                <a:latin typeface="Abadi" panose="020B0604020104020204" pitchFamily="34" charset="0"/>
              </a:rPr>
              <a:t>GridSearchCV</a:t>
            </a:r>
            <a:r>
              <a:rPr lang="en-US" sz="7400" spc="-5" dirty="0">
                <a:solidFill>
                  <a:schemeClr val="tx1"/>
                </a:solidFill>
                <a:latin typeface="Abadi" panose="020B0604020104020204" pitchFamily="34" charset="0"/>
              </a:rPr>
              <a:t> to find best parameters for machine learning  models. Visualize accuracy score of all models.</a:t>
            </a:r>
          </a:p>
          <a:p>
            <a:pPr>
              <a:lnSpc>
                <a:spcPct val="100000"/>
              </a:lnSpc>
              <a:spcBef>
                <a:spcPts val="1400"/>
              </a:spcBef>
            </a:pPr>
            <a:r>
              <a:rPr lang="en-US" sz="7400" spc="-5" dirty="0">
                <a:solidFill>
                  <a:schemeClr val="tx1"/>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4">
            <a:extLst>
              <a:ext uri="{FF2B5EF4-FFF2-40B4-BE49-F238E27FC236}">
                <a16:creationId xmlns:a16="http://schemas.microsoft.com/office/drawing/2014/main" id="{AA10EC0B-6C6D-4E85-8C36-3D4E0C6DD854}"/>
              </a:ext>
            </a:extLst>
          </p:cNvPr>
          <p:cNvSpPr txBox="1"/>
          <p:nvPr/>
        </p:nvSpPr>
        <p:spPr>
          <a:xfrm>
            <a:off x="6585294" y="2020303"/>
            <a:ext cx="4872678" cy="3116879"/>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a </a:t>
            </a:r>
            <a:r>
              <a:rPr sz="2000" spc="-15" dirty="0">
                <a:solidFill>
                  <a:srgbClr val="404040"/>
                </a:solidFill>
                <a:latin typeface="Abadi" panose="020B0604020104020204" pitchFamily="34" charset="0"/>
                <a:cs typeface="Carlito"/>
              </a:rPr>
              <a:t>count </a:t>
            </a:r>
            <a:r>
              <a:rPr sz="2000" spc="-5" dirty="0">
                <a:solidFill>
                  <a:srgbClr val="404040"/>
                </a:solidFill>
                <a:latin typeface="Abadi" panose="020B0604020104020204" pitchFamily="34" charset="0"/>
                <a:cs typeface="Carlito"/>
              </a:rPr>
              <a:t>of</a:t>
            </a:r>
            <a:r>
              <a:rPr sz="2000" spc="-14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each</a:t>
            </a:r>
            <a:endParaRPr sz="2000" dirty="0">
              <a:latin typeface="Abadi" panose="020B0604020104020204" pitchFamily="34" charset="0"/>
              <a:cs typeface="Carlito"/>
            </a:endParaRPr>
          </a:p>
          <a:p>
            <a:pPr marL="12700">
              <a:lnSpc>
                <a:spcPts val="2305"/>
              </a:lnSpc>
            </a:pPr>
            <a:r>
              <a:rPr sz="2000" spc="-5" dirty="0">
                <a:solidFill>
                  <a:srgbClr val="404040"/>
                </a:solidFill>
                <a:latin typeface="Abadi" panose="020B0604020104020204" pitchFamily="34" charset="0"/>
                <a:cs typeface="Carlito"/>
              </a:rPr>
              <a:t>mission</a:t>
            </a:r>
            <a:r>
              <a:rPr sz="2000" spc="-10" dirty="0">
                <a:solidFill>
                  <a:srgbClr val="404040"/>
                </a:solidFill>
                <a:latin typeface="Abadi" panose="020B0604020104020204" pitchFamily="34" charset="0"/>
                <a:cs typeface="Carlito"/>
              </a:rPr>
              <a:t> </a:t>
            </a:r>
            <a:r>
              <a:rPr sz="2000" spc="-15" dirty="0">
                <a:solidFill>
                  <a:srgbClr val="404040"/>
                </a:solidFill>
                <a:latin typeface="Abadi" panose="020B0604020104020204" pitchFamily="34" charset="0"/>
                <a:cs typeface="Carlito"/>
              </a:rPr>
              <a:t>outcome.</a:t>
            </a:r>
            <a:endParaRPr sz="2000" dirty="0">
              <a:latin typeface="Abadi" panose="020B0604020104020204" pitchFamily="34" charset="0"/>
              <a:cs typeface="Carlito"/>
            </a:endParaRPr>
          </a:p>
          <a:p>
            <a:pPr marL="12700" marR="83820">
              <a:lnSpc>
                <a:spcPts val="2200"/>
              </a:lnSpc>
              <a:spcBef>
                <a:spcPts val="1440"/>
              </a:spcBef>
            </a:pPr>
            <a:r>
              <a:rPr sz="2000" dirty="0">
                <a:solidFill>
                  <a:srgbClr val="404040"/>
                </a:solidFill>
                <a:latin typeface="Abadi" panose="020B0604020104020204" pitchFamily="34" charset="0"/>
                <a:cs typeface="Carlito"/>
              </a:rPr>
              <a:t>SpaceX </a:t>
            </a:r>
            <a:r>
              <a:rPr sz="2000" spc="-5" dirty="0">
                <a:solidFill>
                  <a:srgbClr val="404040"/>
                </a:solidFill>
                <a:latin typeface="Abadi" panose="020B0604020104020204" pitchFamily="34" charset="0"/>
                <a:cs typeface="Carlito"/>
              </a:rPr>
              <a:t>appears </a:t>
            </a:r>
            <a:r>
              <a:rPr sz="2000" spc="-20" dirty="0">
                <a:solidFill>
                  <a:srgbClr val="404040"/>
                </a:solidFill>
                <a:latin typeface="Abadi" panose="020B0604020104020204" pitchFamily="34" charset="0"/>
                <a:cs typeface="Carlito"/>
              </a:rPr>
              <a:t>to </a:t>
            </a:r>
            <a:r>
              <a:rPr sz="2000" spc="-5" dirty="0">
                <a:solidFill>
                  <a:srgbClr val="404040"/>
                </a:solidFill>
                <a:latin typeface="Abadi" panose="020B0604020104020204" pitchFamily="34" charset="0"/>
                <a:cs typeface="Carlito"/>
              </a:rPr>
              <a:t>achieve </a:t>
            </a:r>
            <a:r>
              <a:rPr sz="2000" dirty="0">
                <a:solidFill>
                  <a:srgbClr val="404040"/>
                </a:solidFill>
                <a:latin typeface="Abadi" panose="020B0604020104020204" pitchFamily="34" charset="0"/>
                <a:cs typeface="Carlito"/>
              </a:rPr>
              <a:t>its  </a:t>
            </a:r>
            <a:r>
              <a:rPr sz="2000" spc="-5" dirty="0">
                <a:solidFill>
                  <a:srgbClr val="404040"/>
                </a:solidFill>
                <a:latin typeface="Abadi" panose="020B0604020104020204" pitchFamily="34" charset="0"/>
                <a:cs typeface="Carlito"/>
              </a:rPr>
              <a:t>mission </a:t>
            </a:r>
            <a:r>
              <a:rPr sz="2000" spc="-20" dirty="0">
                <a:solidFill>
                  <a:srgbClr val="404040"/>
                </a:solidFill>
                <a:latin typeface="Abadi" panose="020B0604020104020204" pitchFamily="34" charset="0"/>
                <a:cs typeface="Carlito"/>
              </a:rPr>
              <a:t>outcome </a:t>
            </a:r>
            <a:r>
              <a:rPr sz="2000" spc="-5" dirty="0">
                <a:solidFill>
                  <a:srgbClr val="404040"/>
                </a:solidFill>
                <a:latin typeface="Abadi" panose="020B0604020104020204" pitchFamily="34" charset="0"/>
                <a:cs typeface="Carlito"/>
              </a:rPr>
              <a:t>nearly </a:t>
            </a:r>
            <a:r>
              <a:rPr sz="2000" dirty="0">
                <a:solidFill>
                  <a:srgbClr val="404040"/>
                </a:solidFill>
                <a:latin typeface="Abadi" panose="020B0604020104020204" pitchFamily="34" charset="0"/>
                <a:cs typeface="Carlito"/>
              </a:rPr>
              <a:t>99% </a:t>
            </a:r>
            <a:r>
              <a:rPr sz="2000" spc="-5" dirty="0">
                <a:solidFill>
                  <a:srgbClr val="404040"/>
                </a:solidFill>
                <a:latin typeface="Abadi" panose="020B0604020104020204" pitchFamily="34" charset="0"/>
                <a:cs typeface="Carlito"/>
              </a:rPr>
              <a:t>of</a:t>
            </a:r>
            <a:r>
              <a:rPr sz="2000" spc="-10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time.</a:t>
            </a:r>
            <a:endParaRPr sz="2000" dirty="0">
              <a:latin typeface="Abadi" panose="020B0604020104020204" pitchFamily="34" charset="0"/>
              <a:cs typeface="Carlito"/>
            </a:endParaRPr>
          </a:p>
          <a:p>
            <a:pPr marL="12700">
              <a:lnSpc>
                <a:spcPts val="2305"/>
              </a:lnSpc>
              <a:spcBef>
                <a:spcPts val="115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means </a:t>
            </a:r>
            <a:r>
              <a:rPr sz="2000" spc="-5" dirty="0">
                <a:solidFill>
                  <a:srgbClr val="404040"/>
                </a:solidFill>
                <a:latin typeface="Abadi" panose="020B0604020104020204" pitchFamily="34" charset="0"/>
                <a:cs typeface="Carlito"/>
              </a:rPr>
              <a:t>that </a:t>
            </a:r>
            <a:r>
              <a:rPr sz="2000" spc="-20" dirty="0">
                <a:solidFill>
                  <a:srgbClr val="404040"/>
                </a:solidFill>
                <a:latin typeface="Abadi" panose="020B0604020104020204" pitchFamily="34" charset="0"/>
                <a:cs typeface="Carlito"/>
              </a:rPr>
              <a:t>most </a:t>
            </a:r>
            <a:r>
              <a:rPr sz="2000" dirty="0">
                <a:solidFill>
                  <a:srgbClr val="404040"/>
                </a:solidFill>
                <a:latin typeface="Abadi" panose="020B0604020104020204" pitchFamily="34" charset="0"/>
                <a:cs typeface="Carlito"/>
              </a:rPr>
              <a:t>of the</a:t>
            </a:r>
            <a:r>
              <a:rPr sz="2000" spc="-8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a:t>
            </a:r>
            <a:endParaRPr sz="2000" dirty="0">
              <a:latin typeface="Abadi" panose="020B0604020104020204" pitchFamily="34" charset="0"/>
              <a:cs typeface="Carlito"/>
            </a:endParaRPr>
          </a:p>
          <a:p>
            <a:pPr marL="12700">
              <a:lnSpc>
                <a:spcPts val="2305"/>
              </a:lnSpc>
            </a:pPr>
            <a:r>
              <a:rPr sz="2000" spc="-20" dirty="0">
                <a:solidFill>
                  <a:srgbClr val="404040"/>
                </a:solidFill>
                <a:latin typeface="Abadi" panose="020B0604020104020204" pitchFamily="34" charset="0"/>
                <a:cs typeface="Carlito"/>
              </a:rPr>
              <a:t>failures are</a:t>
            </a:r>
            <a:r>
              <a:rPr sz="2000" spc="4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intended.</a:t>
            </a:r>
            <a:endParaRPr sz="2000" dirty="0">
              <a:latin typeface="Abadi" panose="020B0604020104020204" pitchFamily="34" charset="0"/>
              <a:cs typeface="Carlito"/>
            </a:endParaRPr>
          </a:p>
          <a:p>
            <a:pPr marL="12700" marR="337185">
              <a:lnSpc>
                <a:spcPts val="2200"/>
              </a:lnSpc>
              <a:spcBef>
                <a:spcPts val="1440"/>
              </a:spcBef>
            </a:pPr>
            <a:r>
              <a:rPr sz="2000" spc="-40" dirty="0">
                <a:solidFill>
                  <a:srgbClr val="404040"/>
                </a:solidFill>
                <a:latin typeface="Abadi" panose="020B0604020104020204" pitchFamily="34" charset="0"/>
                <a:cs typeface="Carlito"/>
              </a:rPr>
              <a:t>Interestingly, </a:t>
            </a:r>
            <a:r>
              <a:rPr sz="2000" spc="-5" dirty="0">
                <a:solidFill>
                  <a:srgbClr val="404040"/>
                </a:solidFill>
                <a:latin typeface="Abadi" panose="020B0604020104020204" pitchFamily="34" charset="0"/>
                <a:cs typeface="Carlito"/>
              </a:rPr>
              <a:t>one </a:t>
            </a:r>
            <a:r>
              <a:rPr sz="2000" dirty="0">
                <a:solidFill>
                  <a:srgbClr val="404040"/>
                </a:solidFill>
                <a:latin typeface="Abadi" panose="020B0604020104020204" pitchFamily="34" charset="0"/>
                <a:cs typeface="Carlito"/>
              </a:rPr>
              <a:t>launch </a:t>
            </a:r>
            <a:r>
              <a:rPr sz="2000" spc="-5" dirty="0">
                <a:solidFill>
                  <a:srgbClr val="404040"/>
                </a:solidFill>
                <a:latin typeface="Abadi" panose="020B0604020104020204" pitchFamily="34" charset="0"/>
                <a:cs typeface="Carlito"/>
              </a:rPr>
              <a:t>has </a:t>
            </a:r>
            <a:r>
              <a:rPr sz="2000" dirty="0">
                <a:solidFill>
                  <a:srgbClr val="404040"/>
                </a:solidFill>
                <a:latin typeface="Abadi" panose="020B0604020104020204" pitchFamily="34" charset="0"/>
                <a:cs typeface="Carlito"/>
              </a:rPr>
              <a:t>an  unclear </a:t>
            </a:r>
            <a:r>
              <a:rPr sz="2000" spc="-10" dirty="0">
                <a:solidFill>
                  <a:srgbClr val="404040"/>
                </a:solidFill>
                <a:latin typeface="Abadi" panose="020B0604020104020204" pitchFamily="34" charset="0"/>
                <a:cs typeface="Carlito"/>
              </a:rPr>
              <a:t>payload </a:t>
            </a:r>
            <a:r>
              <a:rPr sz="2000" spc="-25" dirty="0">
                <a:solidFill>
                  <a:srgbClr val="404040"/>
                </a:solidFill>
                <a:latin typeface="Abadi" panose="020B0604020104020204" pitchFamily="34" charset="0"/>
                <a:cs typeface="Carlito"/>
              </a:rPr>
              <a:t>status </a:t>
            </a:r>
            <a:r>
              <a:rPr sz="2000" dirty="0">
                <a:solidFill>
                  <a:srgbClr val="404040"/>
                </a:solidFill>
                <a:latin typeface="Abadi" panose="020B0604020104020204" pitchFamily="34" charset="0"/>
                <a:cs typeface="Carlito"/>
              </a:rPr>
              <a:t>and  </a:t>
            </a:r>
            <a:r>
              <a:rPr sz="2000" spc="-20" dirty="0">
                <a:solidFill>
                  <a:srgbClr val="404040"/>
                </a:solidFill>
                <a:latin typeface="Abadi" panose="020B0604020104020204" pitchFamily="34" charset="0"/>
                <a:cs typeface="Carlito"/>
              </a:rPr>
              <a:t>unfortunately </a:t>
            </a:r>
            <a:r>
              <a:rPr sz="2000" spc="-5" dirty="0">
                <a:solidFill>
                  <a:srgbClr val="404040"/>
                </a:solidFill>
                <a:latin typeface="Abadi" panose="020B0604020104020204" pitchFamily="34" charset="0"/>
                <a:cs typeface="Carlito"/>
              </a:rPr>
              <a:t>one </a:t>
            </a:r>
            <a:r>
              <a:rPr sz="2000" spc="-20" dirty="0">
                <a:solidFill>
                  <a:srgbClr val="404040"/>
                </a:solidFill>
                <a:latin typeface="Abadi" panose="020B0604020104020204" pitchFamily="34" charset="0"/>
                <a:cs typeface="Carlito"/>
              </a:rPr>
              <a:t>failed </a:t>
            </a:r>
            <a:r>
              <a:rPr sz="2000" spc="-5" dirty="0">
                <a:solidFill>
                  <a:srgbClr val="404040"/>
                </a:solidFill>
                <a:latin typeface="Abadi" panose="020B0604020104020204" pitchFamily="34" charset="0"/>
                <a:cs typeface="Carlito"/>
              </a:rPr>
              <a:t>in</a:t>
            </a:r>
            <a:r>
              <a:rPr sz="2000" spc="-40" dirty="0">
                <a:solidFill>
                  <a:srgbClr val="404040"/>
                </a:solidFill>
                <a:latin typeface="Abadi" panose="020B0604020104020204" pitchFamily="34" charset="0"/>
                <a:cs typeface="Carlito"/>
              </a:rPr>
              <a:t> </a:t>
            </a:r>
            <a:r>
              <a:rPr sz="2000" spc="-15" dirty="0">
                <a:solidFill>
                  <a:srgbClr val="404040"/>
                </a:solidFill>
                <a:latin typeface="Abadi" panose="020B0604020104020204" pitchFamily="34" charset="0"/>
                <a:cs typeface="Carlito"/>
              </a:rPr>
              <a:t>flight.</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7B45B389-BCDC-492E-BDFB-60ED6CA3ABEF}"/>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4FE6428E-9CFA-44F2-9A4E-B48D13FB6ABE}"/>
              </a:ext>
            </a:extLst>
          </p:cNvPr>
          <p:cNvSpPr/>
          <p:nvPr/>
        </p:nvSpPr>
        <p:spPr>
          <a:xfrm>
            <a:off x="770011" y="1340448"/>
            <a:ext cx="5811011" cy="4885944"/>
          </a:xfrm>
          <a:prstGeom prst="rect">
            <a:avLst/>
          </a:prstGeom>
          <a:blipFill>
            <a:blip r:embed="rId3" cstate="print"/>
            <a:stretch>
              <a:fillRect/>
            </a:stretch>
          </a:blipFill>
        </p:spPr>
        <p:txBody>
          <a:bodyPr wrap="square" lIns="0" tIns="0" rIns="0" bIns="0" rtlCol="0"/>
          <a:lstStyle/>
          <a:p>
            <a:endParaRPr dirty="0"/>
          </a:p>
        </p:txBody>
      </p:sp>
      <p:sp>
        <p:nvSpPr>
          <p:cNvPr id="7" name="object 5">
            <a:extLst>
              <a:ext uri="{FF2B5EF4-FFF2-40B4-BE49-F238E27FC236}">
                <a16:creationId xmlns:a16="http://schemas.microsoft.com/office/drawing/2014/main" id="{22CBCD82-82FE-48E0-9EDD-9CE844D3B8A7}"/>
              </a:ext>
            </a:extLst>
          </p:cNvPr>
          <p:cNvSpPr txBox="1"/>
          <p:nvPr/>
        </p:nvSpPr>
        <p:spPr>
          <a:xfrm>
            <a:off x="6769491" y="2252088"/>
            <a:ext cx="4516120" cy="2644314"/>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versions </a:t>
            </a:r>
            <a:r>
              <a:rPr sz="2000" spc="-5" dirty="0">
                <a:solidFill>
                  <a:srgbClr val="404040"/>
                </a:solidFill>
                <a:latin typeface="Abadi" panose="020B0604020104020204" pitchFamily="34" charset="0"/>
                <a:cs typeface="Carlito"/>
              </a:rPr>
              <a:t>that  carried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highest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of </a:t>
            </a:r>
            <a:r>
              <a:rPr sz="2000" dirty="0">
                <a:solidFill>
                  <a:srgbClr val="404040"/>
                </a:solidFill>
                <a:latin typeface="Abadi" panose="020B0604020104020204" pitchFamily="34" charset="0"/>
                <a:cs typeface="Carlito"/>
              </a:rPr>
              <a:t>15600  kg.</a:t>
            </a:r>
            <a:endParaRPr sz="2000" dirty="0">
              <a:latin typeface="Abadi" panose="020B0604020104020204" pitchFamily="34" charset="0"/>
              <a:cs typeface="Carlito"/>
            </a:endParaRPr>
          </a:p>
          <a:p>
            <a:pPr marL="12700" marR="71120">
              <a:lnSpc>
                <a:spcPts val="2200"/>
              </a:lnSpc>
              <a:spcBef>
                <a:spcPts val="1440"/>
              </a:spcBef>
            </a:pPr>
            <a:r>
              <a:rPr sz="2000" spc="-5" dirty="0">
                <a:solidFill>
                  <a:srgbClr val="404040"/>
                </a:solidFill>
                <a:latin typeface="Abadi" panose="020B0604020104020204" pitchFamily="34" charset="0"/>
                <a:cs typeface="Carlito"/>
              </a:rPr>
              <a:t>These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versions </a:t>
            </a:r>
            <a:r>
              <a:rPr sz="2000" spc="-20" dirty="0">
                <a:solidFill>
                  <a:srgbClr val="404040"/>
                </a:solidFill>
                <a:latin typeface="Abadi" panose="020B0604020104020204" pitchFamily="34" charset="0"/>
                <a:cs typeface="Carlito"/>
              </a:rPr>
              <a:t>are </a:t>
            </a:r>
            <a:r>
              <a:rPr sz="2000" spc="-15" dirty="0">
                <a:solidFill>
                  <a:srgbClr val="404040"/>
                </a:solidFill>
                <a:latin typeface="Abadi" panose="020B0604020104020204" pitchFamily="34" charset="0"/>
                <a:cs typeface="Carlito"/>
              </a:rPr>
              <a:t>very </a:t>
            </a:r>
            <a:r>
              <a:rPr sz="2000" spc="-5" dirty="0">
                <a:solidFill>
                  <a:srgbClr val="404040"/>
                </a:solidFill>
                <a:latin typeface="Abadi" panose="020B0604020104020204" pitchFamily="34" charset="0"/>
                <a:cs typeface="Carlito"/>
              </a:rPr>
              <a:t>similar </a:t>
            </a:r>
            <a:r>
              <a:rPr sz="2000" dirty="0">
                <a:solidFill>
                  <a:srgbClr val="404040"/>
                </a:solidFill>
                <a:latin typeface="Abadi" panose="020B0604020104020204" pitchFamily="34" charset="0"/>
                <a:cs typeface="Carlito"/>
              </a:rPr>
              <a:t>and  all </a:t>
            </a:r>
            <a:r>
              <a:rPr sz="2000" spc="-20" dirty="0">
                <a:solidFill>
                  <a:srgbClr val="404040"/>
                </a:solidFill>
                <a:latin typeface="Abadi" panose="020B0604020104020204" pitchFamily="34" charset="0"/>
                <a:cs typeface="Carlito"/>
              </a:rPr>
              <a:t>are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the F9 B5 </a:t>
            </a:r>
            <a:r>
              <a:rPr sz="2000" spc="-5" dirty="0">
                <a:solidFill>
                  <a:srgbClr val="404040"/>
                </a:solidFill>
                <a:latin typeface="Abadi" panose="020B0604020104020204" pitchFamily="34" charset="0"/>
                <a:cs typeface="Carlito"/>
              </a:rPr>
              <a:t>B10xx.x</a:t>
            </a:r>
            <a:r>
              <a:rPr sz="2000" spc="-140" dirty="0">
                <a:solidFill>
                  <a:srgbClr val="404040"/>
                </a:solidFill>
                <a:latin typeface="Abadi" panose="020B0604020104020204" pitchFamily="34" charset="0"/>
                <a:cs typeface="Carlito"/>
              </a:rPr>
              <a:t> </a:t>
            </a:r>
            <a:r>
              <a:rPr sz="2000" spc="-45" dirty="0">
                <a:solidFill>
                  <a:srgbClr val="404040"/>
                </a:solidFill>
                <a:latin typeface="Abadi" panose="020B0604020104020204" pitchFamily="34" charset="0"/>
                <a:cs typeface="Carlito"/>
              </a:rPr>
              <a:t>variety.</a:t>
            </a:r>
            <a:endParaRPr sz="2000" dirty="0">
              <a:latin typeface="Abadi" panose="020B0604020104020204" pitchFamily="34" charset="0"/>
              <a:cs typeface="Carlito"/>
            </a:endParaRPr>
          </a:p>
          <a:p>
            <a:pPr marL="12700" marR="27305">
              <a:lnSpc>
                <a:spcPts val="2210"/>
              </a:lnSpc>
              <a:spcBef>
                <a:spcPts val="1395"/>
              </a:spcBef>
            </a:pPr>
            <a:r>
              <a:rPr sz="2000" spc="-5" dirty="0">
                <a:solidFill>
                  <a:srgbClr val="404040"/>
                </a:solidFill>
                <a:latin typeface="Abadi" panose="020B0604020104020204" pitchFamily="34" charset="0"/>
                <a:cs typeface="Carlito"/>
              </a:rPr>
              <a:t>This </a:t>
            </a:r>
            <a:r>
              <a:rPr sz="2000" spc="-25" dirty="0">
                <a:solidFill>
                  <a:srgbClr val="404040"/>
                </a:solidFill>
                <a:latin typeface="Abadi" panose="020B0604020104020204" pitchFamily="34" charset="0"/>
                <a:cs typeface="Carlito"/>
              </a:rPr>
              <a:t>likely </a:t>
            </a:r>
            <a:r>
              <a:rPr sz="2000" spc="-20" dirty="0">
                <a:solidFill>
                  <a:srgbClr val="404040"/>
                </a:solidFill>
                <a:latin typeface="Abadi" panose="020B0604020104020204" pitchFamily="34" charset="0"/>
                <a:cs typeface="Carlito"/>
              </a:rPr>
              <a:t>indicates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a:t>
            </a:r>
            <a:r>
              <a:rPr sz="2000" spc="-25" dirty="0">
                <a:solidFill>
                  <a:srgbClr val="404040"/>
                </a:solidFill>
                <a:latin typeface="Abadi" panose="020B0604020104020204" pitchFamily="34" charset="0"/>
                <a:cs typeface="Carlito"/>
              </a:rPr>
              <a:t>correlates  </a:t>
            </a:r>
            <a:r>
              <a:rPr sz="2000" spc="-5" dirty="0">
                <a:solidFill>
                  <a:srgbClr val="404040"/>
                </a:solidFill>
                <a:latin typeface="Abadi" panose="020B0604020104020204" pitchFamily="34" charset="0"/>
                <a:cs typeface="Carlito"/>
              </a:rPr>
              <a:t>with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spc="-5" dirty="0">
                <a:solidFill>
                  <a:srgbClr val="404040"/>
                </a:solidFill>
                <a:latin typeface="Abadi" panose="020B0604020104020204" pitchFamily="34" charset="0"/>
                <a:cs typeface="Carlito"/>
              </a:rPr>
              <a:t>that is</a:t>
            </a:r>
            <a:r>
              <a:rPr sz="2000" spc="1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used.</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4">
            <a:extLst>
              <a:ext uri="{FF2B5EF4-FFF2-40B4-BE49-F238E27FC236}">
                <a16:creationId xmlns:a16="http://schemas.microsoft.com/office/drawing/2014/main" id="{F0AE659B-EACE-402B-B1DA-529C7459FA44}"/>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Month,</a:t>
            </a:r>
            <a:r>
              <a:rPr sz="2000" spc="-14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  </a:t>
            </a:r>
            <a:r>
              <a:rPr sz="2000" spc="-10" dirty="0">
                <a:solidFill>
                  <a:srgbClr val="404040"/>
                </a:solidFill>
                <a:latin typeface="Abadi" panose="020B0604020104020204" pitchFamily="34" charset="0"/>
                <a:cs typeface="Carlito"/>
              </a:rPr>
              <a:t>Outcome, Booster </a:t>
            </a:r>
            <a:r>
              <a:rPr sz="2000" spc="-40" dirty="0">
                <a:solidFill>
                  <a:srgbClr val="404040"/>
                </a:solidFill>
                <a:latin typeface="Abadi" panose="020B0604020104020204" pitchFamily="34" charset="0"/>
                <a:cs typeface="Carlito"/>
              </a:rPr>
              <a:t>Version, </a:t>
            </a:r>
            <a:r>
              <a:rPr sz="2000" spc="-25" dirty="0">
                <a:solidFill>
                  <a:srgbClr val="404040"/>
                </a:solidFill>
                <a:latin typeface="Abadi" panose="020B0604020104020204" pitchFamily="34" charset="0"/>
                <a:cs typeface="Carlito"/>
              </a:rPr>
              <a:t>Payload  </a:t>
            </a:r>
            <a:r>
              <a:rPr sz="2000" dirty="0">
                <a:solidFill>
                  <a:srgbClr val="404040"/>
                </a:solidFill>
                <a:latin typeface="Abadi" panose="020B0604020104020204" pitchFamily="34" charset="0"/>
                <a:cs typeface="Carlito"/>
              </a:rPr>
              <a:t>Mass </a:t>
            </a:r>
            <a:r>
              <a:rPr sz="2000" spc="-5" dirty="0">
                <a:solidFill>
                  <a:srgbClr val="404040"/>
                </a:solidFill>
                <a:latin typeface="Abadi" panose="020B0604020104020204" pitchFamily="34" charset="0"/>
                <a:cs typeface="Carlito"/>
              </a:rPr>
              <a:t>(kg), </a:t>
            </a:r>
            <a:r>
              <a:rPr sz="2000" dirty="0">
                <a:solidFill>
                  <a:srgbClr val="404040"/>
                </a:solidFill>
                <a:latin typeface="Abadi" panose="020B0604020104020204" pitchFamily="34" charset="0"/>
                <a:cs typeface="Carlito"/>
              </a:rPr>
              <a:t>and </a:t>
            </a:r>
            <a:r>
              <a:rPr sz="2000" spc="-5"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2015  launches </a:t>
            </a:r>
            <a:r>
              <a:rPr sz="2000" spc="-10" dirty="0">
                <a:solidFill>
                  <a:srgbClr val="404040"/>
                </a:solidFill>
                <a:latin typeface="Abadi" panose="020B0604020104020204" pitchFamily="34" charset="0"/>
                <a:cs typeface="Carlito"/>
              </a:rPr>
              <a:t>where </a:t>
            </a:r>
            <a:r>
              <a:rPr sz="2000" spc="-25" dirty="0">
                <a:solidFill>
                  <a:srgbClr val="404040"/>
                </a:solidFill>
                <a:latin typeface="Abadi" panose="020B0604020104020204" pitchFamily="34" charset="0"/>
                <a:cs typeface="Carlito"/>
              </a:rPr>
              <a:t>stage </a:t>
            </a:r>
            <a:r>
              <a:rPr sz="2000" dirty="0">
                <a:solidFill>
                  <a:srgbClr val="404040"/>
                </a:solidFill>
                <a:latin typeface="Abadi" panose="020B0604020104020204" pitchFamily="34" charset="0"/>
                <a:cs typeface="Carlito"/>
              </a:rPr>
              <a:t>1 </a:t>
            </a:r>
            <a:r>
              <a:rPr sz="2000" spc="-20" dirty="0">
                <a:solidFill>
                  <a:srgbClr val="404040"/>
                </a:solidFill>
                <a:latin typeface="Abadi" panose="020B0604020104020204" pitchFamily="34" charset="0"/>
                <a:cs typeface="Carlito"/>
              </a:rPr>
              <a:t>failed </a:t>
            </a:r>
            <a:r>
              <a:rPr sz="2000" spc="-15" dirty="0">
                <a:solidFill>
                  <a:srgbClr val="404040"/>
                </a:solidFill>
                <a:latin typeface="Abadi" panose="020B0604020104020204" pitchFamily="34" charset="0"/>
                <a:cs typeface="Carlito"/>
              </a:rPr>
              <a:t>to </a:t>
            </a:r>
            <a:r>
              <a:rPr sz="2000" spc="-5" dirty="0">
                <a:solidFill>
                  <a:srgbClr val="404040"/>
                </a:solidFill>
                <a:latin typeface="Abadi" panose="020B0604020104020204" pitchFamily="34" charset="0"/>
                <a:cs typeface="Carlito"/>
              </a:rPr>
              <a:t>land  on </a:t>
            </a:r>
            <a:r>
              <a:rPr sz="2000" dirty="0">
                <a:solidFill>
                  <a:srgbClr val="404040"/>
                </a:solidFill>
                <a:latin typeface="Abadi" panose="020B0604020104020204" pitchFamily="34" charset="0"/>
                <a:cs typeface="Carlito"/>
              </a:rPr>
              <a:t>a </a:t>
            </a:r>
            <a:r>
              <a:rPr sz="2000" spc="-20" dirty="0">
                <a:solidFill>
                  <a:srgbClr val="404040"/>
                </a:solidFill>
                <a:latin typeface="Abadi" panose="020B0604020104020204" pitchFamily="34" charset="0"/>
                <a:cs typeface="Carlito"/>
              </a:rPr>
              <a:t>drone</a:t>
            </a:r>
            <a:r>
              <a:rPr sz="2000" spc="-8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ship.</a:t>
            </a:r>
            <a:endParaRPr sz="2000" dirty="0">
              <a:latin typeface="Abadi" panose="020B0604020104020204" pitchFamily="34" charset="0"/>
              <a:cs typeface="Carlito"/>
            </a:endParaRPr>
          </a:p>
          <a:p>
            <a:pPr marL="12700">
              <a:lnSpc>
                <a:spcPct val="100000"/>
              </a:lnSpc>
              <a:spcBef>
                <a:spcPts val="1200"/>
              </a:spcBef>
            </a:pPr>
            <a:r>
              <a:rPr sz="2000" spc="-20" dirty="0">
                <a:solidFill>
                  <a:srgbClr val="404040"/>
                </a:solidFill>
                <a:latin typeface="Abadi" panose="020B0604020104020204" pitchFamily="34" charset="0"/>
                <a:cs typeface="Carlito"/>
              </a:rPr>
              <a:t>There were two </a:t>
            </a:r>
            <a:r>
              <a:rPr sz="2000" spc="-5" dirty="0">
                <a:solidFill>
                  <a:srgbClr val="404040"/>
                </a:solidFill>
                <a:latin typeface="Abadi" panose="020B0604020104020204" pitchFamily="34" charset="0"/>
                <a:cs typeface="Carlito"/>
              </a:rPr>
              <a:t>such</a:t>
            </a:r>
            <a:r>
              <a:rPr sz="2000" spc="-5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occurrences.</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4674B1F5-040F-45F0-9B30-45BD0B79236B}"/>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4">
            <a:extLst>
              <a:ext uri="{FF2B5EF4-FFF2-40B4-BE49-F238E27FC236}">
                <a16:creationId xmlns:a16="http://schemas.microsoft.com/office/drawing/2014/main" id="{0D177455-5BA4-4BD2-AF2A-8E71AD1FD80B}"/>
              </a:ext>
            </a:extLst>
          </p:cNvPr>
          <p:cNvSpPr txBox="1"/>
          <p:nvPr/>
        </p:nvSpPr>
        <p:spPr>
          <a:xfrm>
            <a:off x="6923278" y="2256789"/>
            <a:ext cx="4707890"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a </a:t>
            </a:r>
            <a:r>
              <a:rPr sz="2000" spc="-20" dirty="0">
                <a:solidFill>
                  <a:srgbClr val="404040"/>
                </a:solidFill>
                <a:latin typeface="Abadi" panose="020B0604020104020204" pitchFamily="34" charset="0"/>
                <a:cs typeface="Carlito"/>
              </a:rPr>
              <a:t>list </a:t>
            </a:r>
            <a:r>
              <a:rPr sz="2000" spc="-5" dirty="0">
                <a:solidFill>
                  <a:srgbClr val="404040"/>
                </a:solidFill>
                <a:latin typeface="Abadi" panose="020B0604020104020204" pitchFamily="34" charset="0"/>
                <a:cs typeface="Carlito"/>
              </a:rPr>
              <a:t>of successful</a:t>
            </a:r>
            <a:r>
              <a:rPr sz="2000" spc="-12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  and </a:t>
            </a:r>
            <a:r>
              <a:rPr sz="2000" spc="-5" dirty="0">
                <a:solidFill>
                  <a:srgbClr val="404040"/>
                </a:solidFill>
                <a:latin typeface="Abadi" panose="020B0604020104020204" pitchFamily="34" charset="0"/>
                <a:cs typeface="Carlito"/>
              </a:rPr>
              <a:t>between </a:t>
            </a:r>
            <a:r>
              <a:rPr sz="2000" dirty="0">
                <a:solidFill>
                  <a:srgbClr val="404040"/>
                </a:solidFill>
                <a:latin typeface="Abadi" panose="020B0604020104020204" pitchFamily="34" charset="0"/>
                <a:cs typeface="Carlito"/>
              </a:rPr>
              <a:t>2010-06-04 and 2017-03-20  </a:t>
            </a:r>
            <a:r>
              <a:rPr sz="2000" spc="-25" dirty="0">
                <a:solidFill>
                  <a:srgbClr val="404040"/>
                </a:solidFill>
                <a:latin typeface="Abadi" panose="020B0604020104020204" pitchFamily="34" charset="0"/>
                <a:cs typeface="Carlito"/>
              </a:rPr>
              <a:t>inclusively.</a:t>
            </a:r>
            <a:endParaRPr sz="2000" dirty="0">
              <a:latin typeface="Abadi" panose="020B0604020104020204" pitchFamily="34" charset="0"/>
              <a:cs typeface="Carlito"/>
            </a:endParaRPr>
          </a:p>
          <a:p>
            <a:pPr marL="12700" marR="464184">
              <a:lnSpc>
                <a:spcPct val="91800"/>
              </a:lnSpc>
              <a:spcBef>
                <a:spcPts val="1395"/>
              </a:spcBef>
            </a:pPr>
            <a:r>
              <a:rPr sz="2000" spc="-20" dirty="0">
                <a:solidFill>
                  <a:srgbClr val="404040"/>
                </a:solidFill>
                <a:latin typeface="Abadi" panose="020B0604020104020204" pitchFamily="34" charset="0"/>
                <a:cs typeface="Carlito"/>
              </a:rPr>
              <a:t>There </a:t>
            </a:r>
            <a:r>
              <a:rPr sz="2000" spc="-15" dirty="0">
                <a:solidFill>
                  <a:srgbClr val="404040"/>
                </a:solidFill>
                <a:latin typeface="Abadi" panose="020B0604020104020204" pitchFamily="34" charset="0"/>
                <a:cs typeface="Carlito"/>
              </a:rPr>
              <a:t>are two </a:t>
            </a:r>
            <a:r>
              <a:rPr sz="2000" dirty="0">
                <a:solidFill>
                  <a:srgbClr val="404040"/>
                </a:solidFill>
                <a:latin typeface="Abadi" panose="020B0604020104020204" pitchFamily="34" charset="0"/>
                <a:cs typeface="Carlito"/>
              </a:rPr>
              <a:t>types </a:t>
            </a:r>
            <a:r>
              <a:rPr sz="2000" spc="-5" dirty="0">
                <a:solidFill>
                  <a:srgbClr val="404040"/>
                </a:solidFill>
                <a:latin typeface="Abadi" panose="020B0604020104020204" pitchFamily="34" charset="0"/>
                <a:cs typeface="Carlito"/>
              </a:rPr>
              <a:t>of successful</a:t>
            </a:r>
            <a:r>
              <a:rPr sz="2000" spc="-9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  </a:t>
            </a:r>
            <a:r>
              <a:rPr sz="2000" spc="-20" dirty="0">
                <a:solidFill>
                  <a:srgbClr val="404040"/>
                </a:solidFill>
                <a:latin typeface="Abadi" panose="020B0604020104020204" pitchFamily="34" charset="0"/>
                <a:cs typeface="Carlito"/>
              </a:rPr>
              <a:t>outcomes: drone </a:t>
            </a:r>
            <a:r>
              <a:rPr sz="2000" spc="-5" dirty="0">
                <a:solidFill>
                  <a:srgbClr val="404040"/>
                </a:solidFill>
                <a:latin typeface="Abadi" panose="020B0604020104020204" pitchFamily="34" charset="0"/>
                <a:cs typeface="Carlito"/>
              </a:rPr>
              <a:t>ship </a:t>
            </a:r>
            <a:r>
              <a:rPr sz="2000" dirty="0">
                <a:solidFill>
                  <a:srgbClr val="404040"/>
                </a:solidFill>
                <a:latin typeface="Abadi" panose="020B0604020104020204" pitchFamily="34" charset="0"/>
                <a:cs typeface="Carlito"/>
              </a:rPr>
              <a:t>and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  </a:t>
            </a:r>
            <a:r>
              <a:rPr sz="2000"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a:p>
            <a:pPr marL="12700" marR="561975">
              <a:lnSpc>
                <a:spcPts val="2300"/>
              </a:lnSpc>
              <a:spcBef>
                <a:spcPts val="1160"/>
              </a:spcBef>
            </a:pPr>
            <a:r>
              <a:rPr sz="2000" spc="-20" dirty="0">
                <a:solidFill>
                  <a:srgbClr val="404040"/>
                </a:solidFill>
                <a:latin typeface="Abadi" panose="020B0604020104020204" pitchFamily="34" charset="0"/>
                <a:cs typeface="Carlito"/>
              </a:rPr>
              <a:t>There were </a:t>
            </a:r>
            <a:r>
              <a:rPr sz="2000" dirty="0">
                <a:solidFill>
                  <a:srgbClr val="404040"/>
                </a:solidFill>
                <a:latin typeface="Abadi" panose="020B0604020104020204" pitchFamily="34" charset="0"/>
                <a:cs typeface="Carlito"/>
              </a:rPr>
              <a:t>8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in</a:t>
            </a:r>
            <a:r>
              <a:rPr sz="2000" spc="-13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total  </a:t>
            </a:r>
            <a:r>
              <a:rPr sz="2000" spc="-5" dirty="0">
                <a:solidFill>
                  <a:srgbClr val="404040"/>
                </a:solidFill>
                <a:latin typeface="Abadi" panose="020B0604020104020204" pitchFamily="34" charset="0"/>
                <a:cs typeface="Carlito"/>
              </a:rPr>
              <a:t>during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time</a:t>
            </a:r>
            <a:r>
              <a:rPr sz="2000" spc="-8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period</a:t>
            </a:r>
            <a:endParaRPr sz="2000" dirty="0">
              <a:latin typeface="Abadi" panose="020B0604020104020204" pitchFamily="34" charset="0"/>
              <a:cs typeface="Carlito"/>
            </a:endParaRPr>
          </a:p>
        </p:txBody>
      </p:sp>
      <p:sp>
        <p:nvSpPr>
          <p:cNvPr id="7" name="object 5">
            <a:extLst>
              <a:ext uri="{FF2B5EF4-FFF2-40B4-BE49-F238E27FC236}">
                <a16:creationId xmlns:a16="http://schemas.microsoft.com/office/drawing/2014/main" id="{EA0AA27A-0547-44DD-A373-6750B9219416}"/>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3">
            <a:extLst>
              <a:ext uri="{FF2B5EF4-FFF2-40B4-BE49-F238E27FC236}">
                <a16:creationId xmlns:a16="http://schemas.microsoft.com/office/drawing/2014/main" id="{286E0F54-3353-489C-9E8B-7CBA4457FC8B}"/>
              </a:ext>
            </a:extLst>
          </p:cNvPr>
          <p:cNvSpPr txBox="1"/>
          <p:nvPr/>
        </p:nvSpPr>
        <p:spPr>
          <a:xfrm>
            <a:off x="770011" y="5269479"/>
            <a:ext cx="10314330"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Abadi" panose="020B0604020104020204" pitchFamily="34" charset="0"/>
                <a:cs typeface="Carlito"/>
              </a:rPr>
              <a:t>The left </a:t>
            </a:r>
            <a:r>
              <a:rPr sz="2000" dirty="0">
                <a:solidFill>
                  <a:srgbClr val="404040"/>
                </a:solidFill>
                <a:latin typeface="Abadi" panose="020B0604020104020204" pitchFamily="34" charset="0"/>
                <a:cs typeface="Carlito"/>
              </a:rPr>
              <a:t>map </a:t>
            </a:r>
            <a:r>
              <a:rPr sz="2000" spc="-15"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all launch </a:t>
            </a:r>
            <a:r>
              <a:rPr sz="2000" spc="-20" dirty="0">
                <a:solidFill>
                  <a:srgbClr val="404040"/>
                </a:solidFill>
                <a:latin typeface="Abadi" panose="020B0604020104020204" pitchFamily="34" charset="0"/>
                <a:cs typeface="Carlito"/>
              </a:rPr>
              <a:t>sites </a:t>
            </a:r>
            <a:r>
              <a:rPr sz="2000" spc="-25" dirty="0">
                <a:solidFill>
                  <a:srgbClr val="404040"/>
                </a:solidFill>
                <a:latin typeface="Abadi" panose="020B0604020104020204" pitchFamily="34" charset="0"/>
                <a:cs typeface="Carlito"/>
              </a:rPr>
              <a:t>relative </a:t>
            </a:r>
            <a:r>
              <a:rPr sz="2000" spc="-5" dirty="0">
                <a:solidFill>
                  <a:srgbClr val="404040"/>
                </a:solidFill>
                <a:latin typeface="Abadi" panose="020B0604020104020204" pitchFamily="34" charset="0"/>
                <a:cs typeface="Carlito"/>
              </a:rPr>
              <a:t>US </a:t>
            </a:r>
            <a:r>
              <a:rPr sz="2000" dirty="0">
                <a:solidFill>
                  <a:srgbClr val="404040"/>
                </a:solidFill>
                <a:latin typeface="Abadi" panose="020B0604020104020204" pitchFamily="34" charset="0"/>
                <a:cs typeface="Carlito"/>
              </a:rPr>
              <a:t>map. </a:t>
            </a:r>
            <a:r>
              <a:rPr sz="2000" spc="-5" dirty="0">
                <a:solidFill>
                  <a:srgbClr val="404040"/>
                </a:solidFill>
                <a:latin typeface="Abadi" panose="020B0604020104020204" pitchFamily="34" charset="0"/>
                <a:cs typeface="Carlito"/>
              </a:rPr>
              <a:t>The right </a:t>
            </a:r>
            <a:r>
              <a:rPr sz="2000" dirty="0">
                <a:solidFill>
                  <a:srgbClr val="404040"/>
                </a:solidFill>
                <a:latin typeface="Abadi" panose="020B0604020104020204" pitchFamily="34" charset="0"/>
                <a:cs typeface="Carlito"/>
              </a:rPr>
              <a:t>map </a:t>
            </a:r>
            <a:r>
              <a:rPr sz="2000" spc="-15"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two </a:t>
            </a:r>
            <a:r>
              <a:rPr sz="2000" spc="-5" dirty="0">
                <a:solidFill>
                  <a:srgbClr val="404040"/>
                </a:solidFill>
                <a:latin typeface="Abadi" panose="020B0604020104020204" pitchFamily="34" charset="0"/>
                <a:cs typeface="Carlito"/>
              </a:rPr>
              <a:t>Florida </a:t>
            </a:r>
            <a:r>
              <a:rPr sz="2000"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sites </a:t>
            </a:r>
            <a:r>
              <a:rPr sz="2000" spc="-5" dirty="0">
                <a:solidFill>
                  <a:srgbClr val="404040"/>
                </a:solidFill>
                <a:latin typeface="Abadi" panose="020B0604020104020204" pitchFamily="34" charset="0"/>
                <a:cs typeface="Carlito"/>
              </a:rPr>
              <a:t>since they </a:t>
            </a:r>
            <a:r>
              <a:rPr sz="2000" spc="-20" dirty="0">
                <a:solidFill>
                  <a:srgbClr val="404040"/>
                </a:solidFill>
                <a:latin typeface="Abadi" panose="020B0604020104020204" pitchFamily="34" charset="0"/>
                <a:cs typeface="Carlito"/>
              </a:rPr>
              <a:t>are </a:t>
            </a:r>
            <a:r>
              <a:rPr sz="2000" spc="-15" dirty="0">
                <a:solidFill>
                  <a:srgbClr val="404040"/>
                </a:solidFill>
                <a:latin typeface="Abadi" panose="020B0604020104020204" pitchFamily="34" charset="0"/>
                <a:cs typeface="Carlito"/>
              </a:rPr>
              <a:t>very </a:t>
            </a:r>
            <a:r>
              <a:rPr sz="2000" dirty="0">
                <a:solidFill>
                  <a:srgbClr val="404040"/>
                </a:solidFill>
                <a:latin typeface="Abadi" panose="020B0604020104020204" pitchFamily="34" charset="0"/>
                <a:cs typeface="Carlito"/>
              </a:rPr>
              <a:t>close </a:t>
            </a:r>
            <a:r>
              <a:rPr sz="2000" spc="-20" dirty="0">
                <a:solidFill>
                  <a:srgbClr val="404040"/>
                </a:solidFill>
                <a:latin typeface="Abadi" panose="020B0604020104020204" pitchFamily="34" charset="0"/>
                <a:cs typeface="Carlito"/>
              </a:rPr>
              <a:t>to </a:t>
            </a:r>
            <a:r>
              <a:rPr sz="2000" dirty="0">
                <a:solidFill>
                  <a:srgbClr val="404040"/>
                </a:solidFill>
                <a:latin typeface="Abadi" panose="020B0604020104020204" pitchFamily="34" charset="0"/>
                <a:cs typeface="Carlito"/>
              </a:rPr>
              <a:t>each </a:t>
            </a:r>
            <a:r>
              <a:rPr sz="2000" spc="-65" dirty="0">
                <a:solidFill>
                  <a:srgbClr val="404040"/>
                </a:solidFill>
                <a:latin typeface="Abadi" panose="020B0604020104020204" pitchFamily="34" charset="0"/>
                <a:cs typeface="Carlito"/>
              </a:rPr>
              <a:t>other. </a:t>
            </a:r>
            <a:r>
              <a:rPr sz="2000" dirty="0">
                <a:solidFill>
                  <a:srgbClr val="404040"/>
                </a:solidFill>
                <a:latin typeface="Abadi" panose="020B0604020104020204" pitchFamily="34" charset="0"/>
                <a:cs typeface="Carlito"/>
              </a:rPr>
              <a:t>All launch </a:t>
            </a:r>
            <a:r>
              <a:rPr sz="2000" spc="-20" dirty="0">
                <a:solidFill>
                  <a:srgbClr val="404040"/>
                </a:solidFill>
                <a:latin typeface="Abadi" panose="020B0604020104020204" pitchFamily="34" charset="0"/>
                <a:cs typeface="Carlito"/>
              </a:rPr>
              <a:t>sites are </a:t>
            </a:r>
            <a:r>
              <a:rPr sz="2000" spc="-5" dirty="0">
                <a:solidFill>
                  <a:srgbClr val="404040"/>
                </a:solidFill>
                <a:latin typeface="Abadi" panose="020B0604020104020204" pitchFamily="34" charset="0"/>
                <a:cs typeface="Carlito"/>
              </a:rPr>
              <a:t>near </a:t>
            </a:r>
            <a:r>
              <a:rPr sz="2000" dirty="0">
                <a:solidFill>
                  <a:srgbClr val="404040"/>
                </a:solidFill>
                <a:latin typeface="Abadi" panose="020B0604020104020204" pitchFamily="34" charset="0"/>
                <a:cs typeface="Carlito"/>
              </a:rPr>
              <a:t>the</a:t>
            </a:r>
            <a:r>
              <a:rPr sz="2000" spc="12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ocean.</a:t>
            </a:r>
            <a:endParaRPr sz="2000" dirty="0">
              <a:latin typeface="Abadi" panose="020B0604020104020204" pitchFamily="34" charset="0"/>
              <a:cs typeface="Carlito"/>
            </a:endParaRPr>
          </a:p>
        </p:txBody>
      </p:sp>
      <p:sp>
        <p:nvSpPr>
          <p:cNvPr id="7" name="object 4">
            <a:extLst>
              <a:ext uri="{FF2B5EF4-FFF2-40B4-BE49-F238E27FC236}">
                <a16:creationId xmlns:a16="http://schemas.microsoft.com/office/drawing/2014/main" id="{061CC44B-C80B-4906-8B1A-B2AC06F2D071}"/>
              </a:ext>
            </a:extLst>
          </p:cNvPr>
          <p:cNvSpPr/>
          <p:nvPr/>
        </p:nvSpPr>
        <p:spPr>
          <a:xfrm>
            <a:off x="804961" y="15303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6" name="object 3">
            <a:extLst>
              <a:ext uri="{FF2B5EF4-FFF2-40B4-BE49-F238E27FC236}">
                <a16:creationId xmlns:a16="http://schemas.microsoft.com/office/drawing/2014/main" id="{A9BF0B74-3317-4747-BB45-25888A509FE5}"/>
              </a:ext>
            </a:extLst>
          </p:cNvPr>
          <p:cNvSpPr txBox="1"/>
          <p:nvPr/>
        </p:nvSpPr>
        <p:spPr>
          <a:xfrm>
            <a:off x="914400" y="5097456"/>
            <a:ext cx="10728000" cy="602729"/>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Abadi" panose="020B0604020104020204" pitchFamily="34" charset="0"/>
                <a:cs typeface="Carlito"/>
              </a:rPr>
              <a:t>Clusters </a:t>
            </a:r>
            <a:r>
              <a:rPr sz="2000" spc="-5" dirty="0">
                <a:solidFill>
                  <a:srgbClr val="404040"/>
                </a:solidFill>
                <a:latin typeface="Abadi" panose="020B0604020104020204" pitchFamily="34" charset="0"/>
                <a:cs typeface="Carlito"/>
              </a:rPr>
              <a:t>on </a:t>
            </a:r>
            <a:r>
              <a:rPr sz="2000" spc="-15" dirty="0">
                <a:solidFill>
                  <a:srgbClr val="404040"/>
                </a:solidFill>
                <a:latin typeface="Abadi" panose="020B0604020104020204" pitchFamily="34" charset="0"/>
                <a:cs typeface="Carlito"/>
              </a:rPr>
              <a:t>Folium </a:t>
            </a:r>
            <a:r>
              <a:rPr sz="2000" dirty="0">
                <a:solidFill>
                  <a:srgbClr val="404040"/>
                </a:solidFill>
                <a:latin typeface="Abadi" panose="020B0604020104020204" pitchFamily="34" charset="0"/>
                <a:cs typeface="Carlito"/>
              </a:rPr>
              <a:t>map </a:t>
            </a:r>
            <a:r>
              <a:rPr sz="2000" spc="-5" dirty="0">
                <a:solidFill>
                  <a:srgbClr val="404040"/>
                </a:solidFill>
                <a:latin typeface="Abadi" panose="020B0604020104020204" pitchFamily="34" charset="0"/>
                <a:cs typeface="Carlito"/>
              </a:rPr>
              <a:t>can </a:t>
            </a:r>
            <a:r>
              <a:rPr sz="2000" dirty="0">
                <a:solidFill>
                  <a:srgbClr val="404040"/>
                </a:solidFill>
                <a:latin typeface="Abadi" panose="020B0604020104020204" pitchFamily="34" charset="0"/>
                <a:cs typeface="Carlito"/>
              </a:rPr>
              <a:t>be </a:t>
            </a:r>
            <a:r>
              <a:rPr sz="2000" spc="-20" dirty="0">
                <a:solidFill>
                  <a:srgbClr val="404040"/>
                </a:solidFill>
                <a:latin typeface="Abadi" panose="020B0604020104020204" pitchFamily="34" charset="0"/>
                <a:cs typeface="Carlito"/>
              </a:rPr>
              <a:t>clicked </a:t>
            </a:r>
            <a:r>
              <a:rPr sz="2000" spc="-5" dirty="0">
                <a:solidFill>
                  <a:srgbClr val="404040"/>
                </a:solidFill>
                <a:latin typeface="Abadi" panose="020B0604020104020204" pitchFamily="34" charset="0"/>
                <a:cs typeface="Carlito"/>
              </a:rPr>
              <a:t>on </a:t>
            </a:r>
            <a:r>
              <a:rPr sz="2000" spc="-20" dirty="0">
                <a:solidFill>
                  <a:srgbClr val="404040"/>
                </a:solidFill>
                <a:latin typeface="Abadi" panose="020B0604020104020204" pitchFamily="34" charset="0"/>
                <a:cs typeface="Carlito"/>
              </a:rPr>
              <a:t>to display </a:t>
            </a:r>
            <a:r>
              <a:rPr sz="2000" dirty="0">
                <a:solidFill>
                  <a:srgbClr val="404040"/>
                </a:solidFill>
                <a:latin typeface="Abadi" panose="020B0604020104020204" pitchFamily="34" charset="0"/>
                <a:cs typeface="Carlito"/>
              </a:rPr>
              <a:t>each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 </a:t>
            </a:r>
            <a:r>
              <a:rPr sz="2000" spc="-5" dirty="0">
                <a:solidFill>
                  <a:srgbClr val="404040"/>
                </a:solidFill>
                <a:latin typeface="Abadi" panose="020B0604020104020204" pitchFamily="34" charset="0"/>
                <a:cs typeface="Carlito"/>
              </a:rPr>
              <a:t>(green icon) </a:t>
            </a:r>
            <a:r>
              <a:rPr sz="2000" dirty="0">
                <a:solidFill>
                  <a:srgbClr val="404040"/>
                </a:solidFill>
                <a:latin typeface="Abadi" panose="020B0604020104020204" pitchFamily="34" charset="0"/>
                <a:cs typeface="Carlito"/>
              </a:rPr>
              <a:t>and</a:t>
            </a:r>
            <a:r>
              <a:rPr sz="2000" spc="5"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failed</a:t>
            </a:r>
            <a:endParaRPr sz="2000" dirty="0">
              <a:latin typeface="Abadi" panose="020B0604020104020204" pitchFamily="34" charset="0"/>
              <a:cs typeface="Carlito"/>
            </a:endParaRPr>
          </a:p>
          <a:p>
            <a:pPr marL="12700">
              <a:lnSpc>
                <a:spcPts val="2305"/>
              </a:lnSpc>
            </a:pPr>
            <a:r>
              <a:rPr sz="2000" spc="-5" dirty="0">
                <a:solidFill>
                  <a:srgbClr val="404040"/>
                </a:solidFill>
                <a:latin typeface="Abadi" panose="020B0604020104020204" pitchFamily="34" charset="0"/>
                <a:cs typeface="Carlito"/>
              </a:rPr>
              <a:t>landing </a:t>
            </a:r>
            <a:r>
              <a:rPr sz="2000" spc="-15" dirty="0">
                <a:solidFill>
                  <a:srgbClr val="404040"/>
                </a:solidFill>
                <a:latin typeface="Abadi" panose="020B0604020104020204" pitchFamily="34" charset="0"/>
                <a:cs typeface="Carlito"/>
              </a:rPr>
              <a:t>(red </a:t>
            </a:r>
            <a:r>
              <a:rPr sz="2000" spc="-5" dirty="0">
                <a:solidFill>
                  <a:srgbClr val="404040"/>
                </a:solidFill>
                <a:latin typeface="Abadi" panose="020B0604020104020204" pitchFamily="34" charset="0"/>
                <a:cs typeface="Carlito"/>
              </a:rPr>
              <a:t>icon). </a:t>
            </a:r>
            <a:r>
              <a:rPr sz="2000" dirty="0">
                <a:solidFill>
                  <a:srgbClr val="404040"/>
                </a:solidFill>
                <a:latin typeface="Abadi" panose="020B0604020104020204" pitchFamily="34" charset="0"/>
                <a:cs typeface="Carlito"/>
              </a:rPr>
              <a:t>In this </a:t>
            </a:r>
            <a:r>
              <a:rPr sz="2000" spc="-25" dirty="0">
                <a:solidFill>
                  <a:srgbClr val="404040"/>
                </a:solidFill>
                <a:latin typeface="Abadi" panose="020B0604020104020204" pitchFamily="34" charset="0"/>
                <a:cs typeface="Carlito"/>
              </a:rPr>
              <a:t>example </a:t>
            </a:r>
            <a:r>
              <a:rPr sz="2000" spc="-40" dirty="0">
                <a:solidFill>
                  <a:srgbClr val="404040"/>
                </a:solidFill>
                <a:latin typeface="Abadi" panose="020B0604020104020204" pitchFamily="34" charset="0"/>
                <a:cs typeface="Carlito"/>
              </a:rPr>
              <a:t>VAFB </a:t>
            </a:r>
            <a:r>
              <a:rPr sz="2000" spc="-5" dirty="0">
                <a:solidFill>
                  <a:srgbClr val="404040"/>
                </a:solidFill>
                <a:latin typeface="Abadi" panose="020B0604020104020204" pitchFamily="34" charset="0"/>
                <a:cs typeface="Carlito"/>
              </a:rPr>
              <a:t>SLC-4E </a:t>
            </a:r>
            <a:r>
              <a:rPr sz="2000" spc="-20"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4 </a:t>
            </a:r>
            <a:r>
              <a:rPr sz="2000" spc="-5" dirty="0">
                <a:solidFill>
                  <a:srgbClr val="404040"/>
                </a:solidFill>
                <a:latin typeface="Abadi" panose="020B0604020104020204" pitchFamily="34" charset="0"/>
                <a:cs typeface="Carlito"/>
              </a:rPr>
              <a:t>successful landings </a:t>
            </a:r>
            <a:r>
              <a:rPr sz="2000" dirty="0">
                <a:solidFill>
                  <a:srgbClr val="404040"/>
                </a:solidFill>
                <a:latin typeface="Abadi" panose="020B0604020104020204" pitchFamily="34" charset="0"/>
                <a:cs typeface="Carlito"/>
              </a:rPr>
              <a:t>and 6 </a:t>
            </a:r>
            <a:r>
              <a:rPr sz="2000" spc="-20" dirty="0">
                <a:solidFill>
                  <a:srgbClr val="404040"/>
                </a:solidFill>
                <a:latin typeface="Abadi" panose="020B0604020104020204" pitchFamily="34" charset="0"/>
                <a:cs typeface="Carlito"/>
              </a:rPr>
              <a:t>failed</a:t>
            </a:r>
            <a:r>
              <a:rPr sz="2000" spc="-6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p:txBody>
      </p:sp>
      <p:sp>
        <p:nvSpPr>
          <p:cNvPr id="7" name="object 4">
            <a:extLst>
              <a:ext uri="{FF2B5EF4-FFF2-40B4-BE49-F238E27FC236}">
                <a16:creationId xmlns:a16="http://schemas.microsoft.com/office/drawing/2014/main" id="{9DEF5C95-21EC-42A5-8C5D-D4224AFE33E6}"/>
              </a:ext>
            </a:extLst>
          </p:cNvPr>
          <p:cNvSpPr/>
          <p:nvPr/>
        </p:nvSpPr>
        <p:spPr>
          <a:xfrm>
            <a:off x="2866223" y="1542167"/>
            <a:ext cx="5620512" cy="351129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3">
            <a:extLst>
              <a:ext uri="{FF2B5EF4-FFF2-40B4-BE49-F238E27FC236}">
                <a16:creationId xmlns:a16="http://schemas.microsoft.com/office/drawing/2014/main" id="{22222AE4-1405-4D2D-AECB-B991170A70CA}"/>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Abadi" panose="020B0604020104020204" pitchFamily="34" charset="0"/>
                <a:cs typeface="Carlito"/>
              </a:rPr>
              <a:t>Using </a:t>
            </a:r>
            <a:r>
              <a:rPr sz="2000" spc="-10" dirty="0">
                <a:solidFill>
                  <a:srgbClr val="404040"/>
                </a:solidFill>
                <a:latin typeface="Abadi" panose="020B0604020104020204" pitchFamily="34" charset="0"/>
                <a:cs typeface="Carlito"/>
              </a:rPr>
              <a:t>KSC </a:t>
            </a:r>
            <a:r>
              <a:rPr sz="2000" spc="-15" dirty="0">
                <a:solidFill>
                  <a:srgbClr val="404040"/>
                </a:solidFill>
                <a:latin typeface="Abadi" panose="020B0604020104020204" pitchFamily="34" charset="0"/>
                <a:cs typeface="Carlito"/>
              </a:rPr>
              <a:t>LC-39A </a:t>
            </a:r>
            <a:r>
              <a:rPr sz="2000" dirty="0">
                <a:solidFill>
                  <a:srgbClr val="404040"/>
                </a:solidFill>
                <a:latin typeface="Abadi" panose="020B0604020104020204" pitchFamily="34" charset="0"/>
                <a:cs typeface="Carlito"/>
              </a:rPr>
              <a:t>as an </a:t>
            </a:r>
            <a:r>
              <a:rPr sz="2000" spc="-25" dirty="0">
                <a:solidFill>
                  <a:srgbClr val="404040"/>
                </a:solidFill>
                <a:latin typeface="Abadi" panose="020B0604020104020204" pitchFamily="34" charset="0"/>
                <a:cs typeface="Carlito"/>
              </a:rPr>
              <a:t>example, </a:t>
            </a:r>
            <a:r>
              <a:rPr sz="2000" dirty="0">
                <a:solidFill>
                  <a:srgbClr val="404040"/>
                </a:solidFill>
                <a:latin typeface="Abadi" panose="020B0604020104020204" pitchFamily="34" charset="0"/>
                <a:cs typeface="Carlito"/>
              </a:rPr>
              <a:t>launch </a:t>
            </a:r>
            <a:r>
              <a:rPr sz="2000" spc="-15" dirty="0">
                <a:solidFill>
                  <a:srgbClr val="404040"/>
                </a:solidFill>
                <a:latin typeface="Abadi" panose="020B0604020104020204" pitchFamily="34" charset="0"/>
                <a:cs typeface="Carlito"/>
              </a:rPr>
              <a:t>sites are </a:t>
            </a:r>
            <a:r>
              <a:rPr sz="2000" spc="-10" dirty="0">
                <a:solidFill>
                  <a:srgbClr val="404040"/>
                </a:solidFill>
                <a:latin typeface="Abadi" panose="020B0604020104020204" pitchFamily="34" charset="0"/>
                <a:cs typeface="Carlito"/>
              </a:rPr>
              <a:t>very </a:t>
            </a:r>
            <a:r>
              <a:rPr sz="2000" spc="-5" dirty="0">
                <a:solidFill>
                  <a:srgbClr val="404040"/>
                </a:solidFill>
                <a:latin typeface="Abadi" panose="020B0604020104020204" pitchFamily="34" charset="0"/>
                <a:cs typeface="Carlito"/>
              </a:rPr>
              <a:t>close </a:t>
            </a:r>
            <a:r>
              <a:rPr sz="2000" spc="-25" dirty="0">
                <a:solidFill>
                  <a:srgbClr val="404040"/>
                </a:solidFill>
                <a:latin typeface="Abadi" panose="020B0604020104020204" pitchFamily="34" charset="0"/>
                <a:cs typeface="Carlito"/>
              </a:rPr>
              <a:t>to </a:t>
            </a:r>
            <a:r>
              <a:rPr sz="2000" spc="-35" dirty="0">
                <a:solidFill>
                  <a:srgbClr val="404040"/>
                </a:solidFill>
                <a:latin typeface="Abadi" panose="020B0604020104020204" pitchFamily="34" charset="0"/>
                <a:cs typeface="Carlito"/>
              </a:rPr>
              <a:t>railways </a:t>
            </a:r>
            <a:r>
              <a:rPr sz="2000" spc="-25"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large </a:t>
            </a:r>
            <a:r>
              <a:rPr sz="2000" spc="-5" dirty="0">
                <a:solidFill>
                  <a:srgbClr val="404040"/>
                </a:solidFill>
                <a:latin typeface="Abadi" panose="020B0604020104020204" pitchFamily="34" charset="0"/>
                <a:cs typeface="Carlito"/>
              </a:rPr>
              <a:t>part and supply  </a:t>
            </a:r>
            <a:r>
              <a:rPr sz="2000" spc="-10" dirty="0">
                <a:solidFill>
                  <a:srgbClr val="404040"/>
                </a:solidFill>
                <a:latin typeface="Abadi" panose="020B0604020104020204" pitchFamily="34" charset="0"/>
                <a:cs typeface="Carlito"/>
              </a:rPr>
              <a:t>transportation. </a:t>
            </a:r>
            <a:r>
              <a:rPr sz="2000" spc="-5" dirty="0">
                <a:solidFill>
                  <a:srgbClr val="404040"/>
                </a:solidFill>
                <a:latin typeface="Abadi" panose="020B0604020104020204" pitchFamily="34" charset="0"/>
                <a:cs typeface="Carlito"/>
              </a:rPr>
              <a:t>Launch </a:t>
            </a:r>
            <a:r>
              <a:rPr sz="2000" spc="-15" dirty="0">
                <a:solidFill>
                  <a:srgbClr val="404040"/>
                </a:solidFill>
                <a:latin typeface="Abadi" panose="020B0604020104020204" pitchFamily="34" charset="0"/>
                <a:cs typeface="Carlito"/>
              </a:rPr>
              <a:t>sites are </a:t>
            </a:r>
            <a:r>
              <a:rPr sz="2000" dirty="0">
                <a:solidFill>
                  <a:srgbClr val="404040"/>
                </a:solidFill>
                <a:latin typeface="Abadi" panose="020B0604020104020204" pitchFamily="34" charset="0"/>
                <a:cs typeface="Carlito"/>
              </a:rPr>
              <a:t>close </a:t>
            </a:r>
            <a:r>
              <a:rPr sz="2000" spc="-20" dirty="0">
                <a:solidFill>
                  <a:srgbClr val="404040"/>
                </a:solidFill>
                <a:latin typeface="Abadi" panose="020B0604020104020204" pitchFamily="34" charset="0"/>
                <a:cs typeface="Carlito"/>
              </a:rPr>
              <a:t>to </a:t>
            </a:r>
            <a:r>
              <a:rPr sz="2000" spc="-25" dirty="0">
                <a:solidFill>
                  <a:srgbClr val="404040"/>
                </a:solidFill>
                <a:latin typeface="Abadi" panose="020B0604020104020204" pitchFamily="34" charset="0"/>
                <a:cs typeface="Carlito"/>
              </a:rPr>
              <a:t>highways </a:t>
            </a:r>
            <a:r>
              <a:rPr sz="2000" spc="-30" dirty="0">
                <a:solidFill>
                  <a:srgbClr val="404040"/>
                </a:solidFill>
                <a:latin typeface="Abadi" panose="020B0604020104020204" pitchFamily="34" charset="0"/>
                <a:cs typeface="Carlito"/>
              </a:rPr>
              <a:t>for </a:t>
            </a:r>
            <a:r>
              <a:rPr sz="2000" spc="-5" dirty="0">
                <a:solidFill>
                  <a:srgbClr val="404040"/>
                </a:solidFill>
                <a:latin typeface="Abadi" panose="020B0604020104020204" pitchFamily="34" charset="0"/>
                <a:cs typeface="Carlito"/>
              </a:rPr>
              <a:t>human </a:t>
            </a:r>
            <a:r>
              <a:rPr sz="2000" dirty="0">
                <a:solidFill>
                  <a:srgbClr val="404040"/>
                </a:solidFill>
                <a:latin typeface="Abadi" panose="020B0604020104020204" pitchFamily="34" charset="0"/>
                <a:cs typeface="Carlito"/>
              </a:rPr>
              <a:t>and </a:t>
            </a:r>
            <a:r>
              <a:rPr sz="2000" spc="-10" dirty="0">
                <a:solidFill>
                  <a:srgbClr val="404040"/>
                </a:solidFill>
                <a:latin typeface="Abadi" panose="020B0604020104020204" pitchFamily="34" charset="0"/>
                <a:cs typeface="Carlito"/>
              </a:rPr>
              <a:t>supply transport. Launch </a:t>
            </a:r>
            <a:r>
              <a:rPr sz="2000" spc="-15" dirty="0">
                <a:solidFill>
                  <a:srgbClr val="404040"/>
                </a:solidFill>
                <a:latin typeface="Abadi" panose="020B0604020104020204" pitchFamily="34" charset="0"/>
                <a:cs typeface="Carlito"/>
              </a:rPr>
              <a:t>sites  </a:t>
            </a:r>
            <a:r>
              <a:rPr sz="2000" spc="-20" dirty="0">
                <a:solidFill>
                  <a:srgbClr val="404040"/>
                </a:solidFill>
                <a:latin typeface="Abadi" panose="020B0604020104020204" pitchFamily="34" charset="0"/>
                <a:cs typeface="Carlito"/>
              </a:rPr>
              <a:t>are </a:t>
            </a:r>
            <a:r>
              <a:rPr sz="2000" spc="-5" dirty="0">
                <a:solidFill>
                  <a:srgbClr val="404040"/>
                </a:solidFill>
                <a:latin typeface="Abadi" panose="020B0604020104020204" pitchFamily="34" charset="0"/>
                <a:cs typeface="Carlito"/>
              </a:rPr>
              <a:t>also </a:t>
            </a:r>
            <a:r>
              <a:rPr sz="2000" dirty="0">
                <a:solidFill>
                  <a:srgbClr val="404040"/>
                </a:solidFill>
                <a:latin typeface="Abadi" panose="020B0604020104020204" pitchFamily="34" charset="0"/>
                <a:cs typeface="Carlito"/>
              </a:rPr>
              <a:t>close </a:t>
            </a:r>
            <a:r>
              <a:rPr sz="2000" spc="-15" dirty="0">
                <a:solidFill>
                  <a:srgbClr val="404040"/>
                </a:solidFill>
                <a:latin typeface="Abadi" panose="020B0604020104020204" pitchFamily="34" charset="0"/>
                <a:cs typeface="Carlito"/>
              </a:rPr>
              <a:t>to </a:t>
            </a:r>
            <a:r>
              <a:rPr sz="2000" spc="-10" dirty="0">
                <a:solidFill>
                  <a:srgbClr val="404040"/>
                </a:solidFill>
                <a:latin typeface="Abadi" panose="020B0604020104020204" pitchFamily="34" charset="0"/>
                <a:cs typeface="Carlito"/>
              </a:rPr>
              <a:t>coasts </a:t>
            </a:r>
            <a:r>
              <a:rPr sz="2000" spc="-5" dirty="0">
                <a:solidFill>
                  <a:srgbClr val="404040"/>
                </a:solidFill>
                <a:latin typeface="Abadi" panose="020B0604020104020204" pitchFamily="34" charset="0"/>
                <a:cs typeface="Carlito"/>
              </a:rPr>
              <a:t>and </a:t>
            </a:r>
            <a:r>
              <a:rPr sz="2000" spc="-20" dirty="0">
                <a:solidFill>
                  <a:srgbClr val="404040"/>
                </a:solidFill>
                <a:latin typeface="Abadi" panose="020B0604020104020204" pitchFamily="34" charset="0"/>
                <a:cs typeface="Carlito"/>
              </a:rPr>
              <a:t>relatively </a:t>
            </a:r>
            <a:r>
              <a:rPr sz="2000" spc="-25" dirty="0">
                <a:solidFill>
                  <a:srgbClr val="404040"/>
                </a:solidFill>
                <a:latin typeface="Abadi" panose="020B0604020104020204" pitchFamily="34" charset="0"/>
                <a:cs typeface="Carlito"/>
              </a:rPr>
              <a:t>far from </a:t>
            </a:r>
            <a:r>
              <a:rPr sz="2000" spc="-5" dirty="0">
                <a:solidFill>
                  <a:srgbClr val="404040"/>
                </a:solidFill>
                <a:latin typeface="Abadi" panose="020B0604020104020204" pitchFamily="34" charset="0"/>
                <a:cs typeface="Carlito"/>
              </a:rPr>
              <a:t>cities so </a:t>
            </a:r>
            <a:r>
              <a:rPr sz="2000" spc="-10" dirty="0">
                <a:solidFill>
                  <a:srgbClr val="404040"/>
                </a:solidFill>
                <a:latin typeface="Abadi" panose="020B0604020104020204" pitchFamily="34" charset="0"/>
                <a:cs typeface="Carlito"/>
              </a:rPr>
              <a:t>that </a:t>
            </a:r>
            <a:r>
              <a:rPr sz="2000" spc="-5"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failures </a:t>
            </a:r>
            <a:r>
              <a:rPr sz="2000" spc="-5" dirty="0">
                <a:solidFill>
                  <a:srgbClr val="404040"/>
                </a:solidFill>
                <a:latin typeface="Abadi" panose="020B0604020104020204" pitchFamily="34" charset="0"/>
                <a:cs typeface="Carlito"/>
              </a:rPr>
              <a:t>can land in the sea </a:t>
            </a:r>
            <a:r>
              <a:rPr sz="2000" spc="-40" dirty="0">
                <a:solidFill>
                  <a:srgbClr val="404040"/>
                </a:solidFill>
                <a:latin typeface="Abadi" panose="020B0604020104020204" pitchFamily="34" charset="0"/>
                <a:cs typeface="Carlito"/>
              </a:rPr>
              <a:t>to  </a:t>
            </a:r>
            <a:r>
              <a:rPr sz="2000" spc="-25" dirty="0">
                <a:solidFill>
                  <a:srgbClr val="404040"/>
                </a:solidFill>
                <a:latin typeface="Abadi" panose="020B0604020104020204" pitchFamily="34" charset="0"/>
                <a:cs typeface="Carlito"/>
              </a:rPr>
              <a:t>avoid </a:t>
            </a:r>
            <a:r>
              <a:rPr sz="2000" spc="-40" dirty="0">
                <a:solidFill>
                  <a:srgbClr val="404040"/>
                </a:solidFill>
                <a:latin typeface="Abadi" panose="020B0604020104020204" pitchFamily="34" charset="0"/>
                <a:cs typeface="Carlito"/>
              </a:rPr>
              <a:t>rockets </a:t>
            </a:r>
            <a:r>
              <a:rPr sz="2000" spc="-10" dirty="0">
                <a:solidFill>
                  <a:srgbClr val="404040"/>
                </a:solidFill>
                <a:latin typeface="Abadi" panose="020B0604020104020204" pitchFamily="34" charset="0"/>
                <a:cs typeface="Carlito"/>
              </a:rPr>
              <a:t>falling </a:t>
            </a:r>
            <a:r>
              <a:rPr sz="2000" spc="-5" dirty="0">
                <a:solidFill>
                  <a:srgbClr val="404040"/>
                </a:solidFill>
                <a:latin typeface="Abadi" panose="020B0604020104020204" pitchFamily="34" charset="0"/>
                <a:cs typeface="Carlito"/>
              </a:rPr>
              <a:t>on densely </a:t>
            </a:r>
            <a:r>
              <a:rPr sz="2000" spc="-20" dirty="0">
                <a:solidFill>
                  <a:srgbClr val="404040"/>
                </a:solidFill>
                <a:latin typeface="Abadi" panose="020B0604020104020204" pitchFamily="34" charset="0"/>
                <a:cs typeface="Carlito"/>
              </a:rPr>
              <a:t>populated</a:t>
            </a:r>
            <a:r>
              <a:rPr sz="2000" spc="-3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areas.</a:t>
            </a:r>
            <a:endParaRPr sz="2000" dirty="0">
              <a:latin typeface="Abadi" panose="020B0604020104020204" pitchFamily="34" charset="0"/>
              <a:cs typeface="Carlito"/>
            </a:endParaRPr>
          </a:p>
        </p:txBody>
      </p:sp>
      <p:sp>
        <p:nvSpPr>
          <p:cNvPr id="7" name="object 4">
            <a:extLst>
              <a:ext uri="{FF2B5EF4-FFF2-40B4-BE49-F238E27FC236}">
                <a16:creationId xmlns:a16="http://schemas.microsoft.com/office/drawing/2014/main" id="{DC3317B5-CEA2-4F26-8665-75925D7345BE}"/>
              </a:ext>
            </a:extLst>
          </p:cNvPr>
          <p:cNvSpPr/>
          <p:nvPr/>
        </p:nvSpPr>
        <p:spPr>
          <a:xfrm>
            <a:off x="1486080" y="1458250"/>
            <a:ext cx="8389620" cy="1723643"/>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8A967A19-0838-4539-A259-214FF309F02E}"/>
              </a:ext>
            </a:extLst>
          </p:cNvPr>
          <p:cNvGrpSpPr/>
          <p:nvPr/>
        </p:nvGrpSpPr>
        <p:grpSpPr>
          <a:xfrm>
            <a:off x="1928040" y="3355472"/>
            <a:ext cx="7505700" cy="1562100"/>
            <a:chOff x="2802635" y="3552444"/>
            <a:chExt cx="7505700" cy="1562100"/>
          </a:xfrm>
        </p:grpSpPr>
        <p:sp>
          <p:nvSpPr>
            <p:cNvPr id="10" name="object 6">
              <a:extLst>
                <a:ext uri="{FF2B5EF4-FFF2-40B4-BE49-F238E27FC236}">
                  <a16:creationId xmlns:a16="http://schemas.microsoft.com/office/drawing/2014/main" id="{4FB785A3-4415-4F72-89DC-79F49A344790}"/>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0BFF1C17-066D-4E4E-B4C4-3F162EFEC01F}"/>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6" name="object 3">
            <a:extLst>
              <a:ext uri="{FF2B5EF4-FFF2-40B4-BE49-F238E27FC236}">
                <a16:creationId xmlns:a16="http://schemas.microsoft.com/office/drawing/2014/main" id="{84BC299E-CDBD-4495-8684-7B1FC4C3061D}"/>
              </a:ext>
            </a:extLst>
          </p:cNvPr>
          <p:cNvSpPr txBox="1"/>
          <p:nvPr/>
        </p:nvSpPr>
        <p:spPr>
          <a:xfrm>
            <a:off x="848055" y="4796409"/>
            <a:ext cx="10751820" cy="1428596"/>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Abadi" panose="020B0604020104020204" pitchFamily="34" charset="0"/>
                <a:cs typeface="Carlito"/>
              </a:rPr>
              <a:t>This is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distribution of successful </a:t>
            </a:r>
            <a:r>
              <a:rPr sz="2000" dirty="0">
                <a:solidFill>
                  <a:srgbClr val="404040"/>
                </a:solidFill>
                <a:latin typeface="Abadi" panose="020B0604020104020204" pitchFamily="34" charset="0"/>
                <a:cs typeface="Carlito"/>
              </a:rPr>
              <a:t>landings </a:t>
            </a:r>
            <a:r>
              <a:rPr sz="2000" spc="-20" dirty="0">
                <a:solidFill>
                  <a:srgbClr val="404040"/>
                </a:solidFill>
                <a:latin typeface="Abadi" panose="020B0604020104020204" pitchFamily="34" charset="0"/>
                <a:cs typeface="Carlito"/>
              </a:rPr>
              <a:t>across </a:t>
            </a:r>
            <a:r>
              <a:rPr sz="2000" dirty="0">
                <a:solidFill>
                  <a:srgbClr val="404040"/>
                </a:solidFill>
                <a:latin typeface="Abadi" panose="020B0604020104020204" pitchFamily="34" charset="0"/>
                <a:cs typeface="Carlito"/>
              </a:rPr>
              <a:t>all launch </a:t>
            </a:r>
            <a:r>
              <a:rPr sz="2000" spc="-20" dirty="0">
                <a:solidFill>
                  <a:srgbClr val="404040"/>
                </a:solidFill>
                <a:latin typeface="Abadi" panose="020B0604020104020204" pitchFamily="34" charset="0"/>
                <a:cs typeface="Carlito"/>
              </a:rPr>
              <a:t>sites. </a:t>
            </a:r>
            <a:r>
              <a:rPr sz="2000" spc="-5" dirty="0">
                <a:solidFill>
                  <a:srgbClr val="404040"/>
                </a:solidFill>
                <a:latin typeface="Abadi" panose="020B0604020104020204" pitchFamily="34" charset="0"/>
                <a:cs typeface="Carlito"/>
              </a:rPr>
              <a:t>CCAFS </a:t>
            </a:r>
            <a:r>
              <a:rPr sz="2000" spc="-10" dirty="0">
                <a:solidFill>
                  <a:srgbClr val="404040"/>
                </a:solidFill>
                <a:latin typeface="Abadi" panose="020B0604020104020204" pitchFamily="34" charset="0"/>
                <a:cs typeface="Carlito"/>
              </a:rPr>
              <a:t>LC-40 </a:t>
            </a:r>
            <a:r>
              <a:rPr sz="2000" spc="-5" dirty="0">
                <a:solidFill>
                  <a:srgbClr val="404040"/>
                </a:solidFill>
                <a:latin typeface="Abadi" panose="020B0604020104020204" pitchFamily="34" charset="0"/>
                <a:cs typeface="Carlito"/>
              </a:rPr>
              <a:t>is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old name of  CCAFS SLC-40 </a:t>
            </a:r>
            <a:r>
              <a:rPr sz="2000" dirty="0">
                <a:solidFill>
                  <a:srgbClr val="404040"/>
                </a:solidFill>
                <a:latin typeface="Abadi" panose="020B0604020104020204" pitchFamily="34" charset="0"/>
                <a:cs typeface="Carlito"/>
              </a:rPr>
              <a:t>so </a:t>
            </a:r>
            <a:r>
              <a:rPr sz="2000" spc="-5" dirty="0">
                <a:solidFill>
                  <a:srgbClr val="404040"/>
                </a:solidFill>
                <a:latin typeface="Abadi" panose="020B0604020104020204" pitchFamily="34" charset="0"/>
                <a:cs typeface="Carlito"/>
              </a:rPr>
              <a:t>CCAFS </a:t>
            </a:r>
            <a:r>
              <a:rPr sz="2000" dirty="0">
                <a:solidFill>
                  <a:srgbClr val="404040"/>
                </a:solidFill>
                <a:latin typeface="Abadi" panose="020B0604020104020204" pitchFamily="34" charset="0"/>
                <a:cs typeface="Carlito"/>
              </a:rPr>
              <a:t>and </a:t>
            </a:r>
            <a:r>
              <a:rPr sz="2000" spc="-5" dirty="0">
                <a:solidFill>
                  <a:srgbClr val="404040"/>
                </a:solidFill>
                <a:latin typeface="Abadi" panose="020B0604020104020204" pitchFamily="34" charset="0"/>
                <a:cs typeface="Carlito"/>
              </a:rPr>
              <a:t>KSC </a:t>
            </a:r>
            <a:r>
              <a:rPr sz="2000" spc="-35" dirty="0">
                <a:solidFill>
                  <a:srgbClr val="404040"/>
                </a:solidFill>
                <a:latin typeface="Abadi" panose="020B0604020104020204" pitchFamily="34" charset="0"/>
                <a:cs typeface="Carlito"/>
              </a:rPr>
              <a:t>have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same amount </a:t>
            </a:r>
            <a:r>
              <a:rPr sz="2000" dirty="0">
                <a:solidFill>
                  <a:srgbClr val="404040"/>
                </a:solidFill>
                <a:latin typeface="Abadi" panose="020B0604020104020204" pitchFamily="34" charset="0"/>
                <a:cs typeface="Carlito"/>
              </a:rPr>
              <a:t>of </a:t>
            </a:r>
            <a:r>
              <a:rPr sz="2000" spc="-5" dirty="0">
                <a:solidFill>
                  <a:srgbClr val="404040"/>
                </a:solidFill>
                <a:latin typeface="Abadi" panose="020B0604020104020204" pitchFamily="34" charset="0"/>
                <a:cs typeface="Carlito"/>
              </a:rPr>
              <a:t>successful landings, but </a:t>
            </a:r>
            <a:r>
              <a:rPr sz="2000" dirty="0">
                <a:solidFill>
                  <a:srgbClr val="404040"/>
                </a:solidFill>
                <a:latin typeface="Abadi" panose="020B0604020104020204" pitchFamily="34" charset="0"/>
                <a:cs typeface="Carlito"/>
              </a:rPr>
              <a:t>a majority of the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a:t>
            </a:r>
            <a:r>
              <a:rPr sz="2000" spc="-5" dirty="0">
                <a:solidFill>
                  <a:srgbClr val="404040"/>
                </a:solidFill>
                <a:latin typeface="Abadi" panose="020B0604020104020204" pitchFamily="34" charset="0"/>
                <a:cs typeface="Carlito"/>
              </a:rPr>
              <a:t>where </a:t>
            </a:r>
            <a:r>
              <a:rPr sz="2000" spc="-20" dirty="0">
                <a:solidFill>
                  <a:srgbClr val="404040"/>
                </a:solidFill>
                <a:latin typeface="Abadi" panose="020B0604020104020204" pitchFamily="34" charset="0"/>
                <a:cs typeface="Carlito"/>
              </a:rPr>
              <a:t>performed </a:t>
            </a:r>
            <a:r>
              <a:rPr sz="2000" spc="-25" dirty="0">
                <a:solidFill>
                  <a:srgbClr val="404040"/>
                </a:solidFill>
                <a:latin typeface="Abadi" panose="020B0604020104020204" pitchFamily="34" charset="0"/>
                <a:cs typeface="Carlito"/>
              </a:rPr>
              <a:t>before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name </a:t>
            </a:r>
            <a:r>
              <a:rPr sz="2000" dirty="0">
                <a:solidFill>
                  <a:srgbClr val="404040"/>
                </a:solidFill>
                <a:latin typeface="Abadi" panose="020B0604020104020204" pitchFamily="34" charset="0"/>
                <a:cs typeface="Carlito"/>
              </a:rPr>
              <a:t>change. </a:t>
            </a:r>
            <a:r>
              <a:rPr sz="2000" spc="-40" dirty="0">
                <a:solidFill>
                  <a:srgbClr val="404040"/>
                </a:solidFill>
                <a:latin typeface="Abadi" panose="020B0604020104020204" pitchFamily="34" charset="0"/>
                <a:cs typeface="Carlito"/>
              </a:rPr>
              <a:t>VAFB </a:t>
            </a:r>
            <a:r>
              <a:rPr sz="2000" spc="-5" dirty="0">
                <a:solidFill>
                  <a:srgbClr val="404040"/>
                </a:solidFill>
                <a:latin typeface="Abadi" panose="020B0604020104020204" pitchFamily="34" charset="0"/>
                <a:cs typeface="Carlito"/>
              </a:rPr>
              <a:t>has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smallest share </a:t>
            </a:r>
            <a:r>
              <a:rPr sz="2000" spc="-5" dirty="0">
                <a:solidFill>
                  <a:srgbClr val="404040"/>
                </a:solidFill>
                <a:latin typeface="Abadi" panose="020B0604020104020204" pitchFamily="34" charset="0"/>
                <a:cs typeface="Carlito"/>
              </a:rPr>
              <a:t>of successful  </a:t>
            </a:r>
            <a:r>
              <a:rPr sz="2000" dirty="0">
                <a:solidFill>
                  <a:srgbClr val="404040"/>
                </a:solidFill>
                <a:latin typeface="Abadi" panose="020B0604020104020204" pitchFamily="34" charset="0"/>
                <a:cs typeface="Carlito"/>
              </a:rPr>
              <a:t>landings. </a:t>
            </a:r>
            <a:r>
              <a:rPr sz="2000" spc="-5" dirty="0">
                <a:solidFill>
                  <a:srgbClr val="404040"/>
                </a:solidFill>
                <a:latin typeface="Abadi" panose="020B0604020104020204" pitchFamily="34" charset="0"/>
                <a:cs typeface="Carlito"/>
              </a:rPr>
              <a:t>This </a:t>
            </a:r>
            <a:r>
              <a:rPr sz="2000" spc="-25" dirty="0">
                <a:solidFill>
                  <a:srgbClr val="404040"/>
                </a:solidFill>
                <a:latin typeface="Abadi" panose="020B0604020104020204" pitchFamily="34" charset="0"/>
                <a:cs typeface="Carlito"/>
              </a:rPr>
              <a:t>may </a:t>
            </a:r>
            <a:r>
              <a:rPr sz="2000" dirty="0">
                <a:solidFill>
                  <a:srgbClr val="404040"/>
                </a:solidFill>
                <a:latin typeface="Abadi" panose="020B0604020104020204" pitchFamily="34" charset="0"/>
                <a:cs typeface="Carlito"/>
              </a:rPr>
              <a:t>be due </a:t>
            </a:r>
            <a:r>
              <a:rPr sz="2000" spc="-20" dirty="0">
                <a:solidFill>
                  <a:srgbClr val="404040"/>
                </a:solidFill>
                <a:latin typeface="Abadi" panose="020B0604020104020204" pitchFamily="34" charset="0"/>
                <a:cs typeface="Carlito"/>
              </a:rPr>
              <a:t>to </a:t>
            </a:r>
            <a:r>
              <a:rPr sz="2000" spc="-5" dirty="0">
                <a:solidFill>
                  <a:srgbClr val="404040"/>
                </a:solidFill>
                <a:latin typeface="Abadi" panose="020B0604020104020204" pitchFamily="34" charset="0"/>
                <a:cs typeface="Carlito"/>
              </a:rPr>
              <a:t>smaller sample </a:t>
            </a:r>
            <a:r>
              <a:rPr sz="2000" dirty="0">
                <a:solidFill>
                  <a:srgbClr val="404040"/>
                </a:solidFill>
                <a:latin typeface="Abadi" panose="020B0604020104020204" pitchFamily="34" charset="0"/>
                <a:cs typeface="Carlito"/>
              </a:rPr>
              <a:t>and </a:t>
            </a:r>
            <a:r>
              <a:rPr sz="2000" spc="-5" dirty="0">
                <a:solidFill>
                  <a:srgbClr val="404040"/>
                </a:solidFill>
                <a:latin typeface="Abadi" panose="020B0604020104020204" pitchFamily="34" charset="0"/>
                <a:cs typeface="Carlito"/>
              </a:rPr>
              <a:t>increase in </a:t>
            </a:r>
            <a:r>
              <a:rPr sz="2000" spc="-15" dirty="0">
                <a:solidFill>
                  <a:srgbClr val="404040"/>
                </a:solidFill>
                <a:latin typeface="Abadi" panose="020B0604020104020204" pitchFamily="34" charset="0"/>
                <a:cs typeface="Carlito"/>
              </a:rPr>
              <a:t>difficulty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launching </a:t>
            </a:r>
            <a:r>
              <a:rPr sz="2000" spc="-5" dirty="0">
                <a:solidFill>
                  <a:srgbClr val="404040"/>
                </a:solidFill>
                <a:latin typeface="Abadi" panose="020B0604020104020204" pitchFamily="34" charset="0"/>
                <a:cs typeface="Carlito"/>
              </a:rPr>
              <a:t>in </a:t>
            </a:r>
            <a:r>
              <a:rPr sz="2000" dirty="0">
                <a:solidFill>
                  <a:srgbClr val="404040"/>
                </a:solidFill>
                <a:latin typeface="Abadi" panose="020B0604020104020204" pitchFamily="34" charset="0"/>
                <a:cs typeface="Carlito"/>
              </a:rPr>
              <a:t>the </a:t>
            </a:r>
            <a:r>
              <a:rPr sz="2000" spc="-25" dirty="0">
                <a:solidFill>
                  <a:srgbClr val="404040"/>
                </a:solidFill>
                <a:latin typeface="Abadi" panose="020B0604020104020204" pitchFamily="34" charset="0"/>
                <a:cs typeface="Carlito"/>
              </a:rPr>
              <a:t>west</a:t>
            </a:r>
            <a:r>
              <a:rPr sz="2000" spc="-65" dirty="0">
                <a:solidFill>
                  <a:srgbClr val="404040"/>
                </a:solidFill>
                <a:latin typeface="Abadi" panose="020B0604020104020204" pitchFamily="34" charset="0"/>
                <a:cs typeface="Carlito"/>
              </a:rPr>
              <a:t> </a:t>
            </a:r>
            <a:r>
              <a:rPr sz="2000" spc="-10" dirty="0">
                <a:solidFill>
                  <a:srgbClr val="404040"/>
                </a:solidFill>
                <a:latin typeface="Abadi" panose="020B0604020104020204" pitchFamily="34" charset="0"/>
                <a:cs typeface="Carlito"/>
              </a:rPr>
              <a:t>coast.</a:t>
            </a:r>
            <a:endParaRPr sz="2000" dirty="0">
              <a:latin typeface="Abadi" panose="020B0604020104020204" pitchFamily="34" charset="0"/>
              <a:cs typeface="Carlito"/>
            </a:endParaRPr>
          </a:p>
        </p:txBody>
      </p:sp>
      <p:sp>
        <p:nvSpPr>
          <p:cNvPr id="7" name="object 4">
            <a:extLst>
              <a:ext uri="{FF2B5EF4-FFF2-40B4-BE49-F238E27FC236}">
                <a16:creationId xmlns:a16="http://schemas.microsoft.com/office/drawing/2014/main" id="{5B795958-69A7-4BF5-B05E-15B2279DA77A}"/>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92AF8285-1C73-4121-9F5C-CA831FCEFEA7}"/>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7983703" cy="189842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2800" b="1" dirty="0">
                <a:solidFill>
                  <a:schemeClr val="accent3">
                    <a:lumMod val="25000"/>
                  </a:schemeClr>
                </a:solidFill>
                <a:latin typeface="Abadi" panose="020B0604020104020204" pitchFamily="34" charset="0"/>
              </a:rPr>
              <a:t>Project background and context</a:t>
            </a:r>
          </a:p>
          <a:p>
            <a:pPr marL="710565" lvl="1" indent="-229235">
              <a:lnSpc>
                <a:spcPct val="100000"/>
              </a:lnSpc>
              <a:spcBef>
                <a:spcPts val="850"/>
              </a:spcBef>
              <a:tabLst>
                <a:tab pos="253365" algn="l"/>
                <a:tab pos="254000" algn="l"/>
              </a:tabLst>
            </a:pPr>
            <a:r>
              <a:rPr lang="en-US" sz="7200" spc="-20" dirty="0">
                <a:solidFill>
                  <a:schemeClr val="tx1"/>
                </a:solidFill>
                <a:latin typeface="Abadi" panose="020B0604020104020204" pitchFamily="34" charset="0"/>
                <a:cs typeface="Carlito"/>
              </a:rPr>
              <a:t>Commercial </a:t>
            </a:r>
            <a:r>
              <a:rPr lang="en-US" sz="7200" spc="-10" dirty="0">
                <a:solidFill>
                  <a:schemeClr val="tx1"/>
                </a:solidFill>
                <a:latin typeface="Abadi" panose="020B0604020104020204" pitchFamily="34" charset="0"/>
                <a:cs typeface="Carlito"/>
              </a:rPr>
              <a:t>Space </a:t>
            </a:r>
            <a:r>
              <a:rPr lang="en-US" sz="7200" spc="-25" dirty="0">
                <a:solidFill>
                  <a:schemeClr val="tx1"/>
                </a:solidFill>
                <a:latin typeface="Abadi" panose="020B0604020104020204" pitchFamily="34" charset="0"/>
                <a:cs typeface="Carlito"/>
              </a:rPr>
              <a:t>Age </a:t>
            </a:r>
            <a:r>
              <a:rPr lang="en-US" sz="7200" spc="-5" dirty="0">
                <a:solidFill>
                  <a:schemeClr val="tx1"/>
                </a:solidFill>
                <a:latin typeface="Abadi" panose="020B0604020104020204" pitchFamily="34" charset="0"/>
                <a:cs typeface="Carlito"/>
              </a:rPr>
              <a:t>is</a:t>
            </a:r>
            <a:r>
              <a:rPr lang="en-US" sz="7200" spc="50" dirty="0">
                <a:solidFill>
                  <a:schemeClr val="tx1"/>
                </a:solidFill>
                <a:latin typeface="Abadi" panose="020B0604020104020204" pitchFamily="34" charset="0"/>
                <a:cs typeface="Carlito"/>
              </a:rPr>
              <a:t> </a:t>
            </a:r>
            <a:r>
              <a:rPr lang="en-US" sz="7200" spc="-20" dirty="0">
                <a:solidFill>
                  <a:schemeClr val="tx1"/>
                </a:solidFill>
                <a:latin typeface="Abadi" panose="020B0604020104020204" pitchFamily="34" charset="0"/>
                <a:cs typeface="Carlito"/>
              </a:rPr>
              <a:t>Here</a:t>
            </a:r>
            <a:endParaRPr lang="en-US" sz="7200" dirty="0">
              <a:solidFill>
                <a:schemeClr val="tx1"/>
              </a:solidFill>
              <a:latin typeface="Abadi" panose="020B0604020104020204" pitchFamily="34" charset="0"/>
              <a:cs typeface="Carlito"/>
            </a:endParaRPr>
          </a:p>
          <a:p>
            <a:pPr marL="710565" lvl="1" indent="-229235">
              <a:lnSpc>
                <a:spcPct val="100000"/>
              </a:lnSpc>
              <a:spcBef>
                <a:spcPts val="705"/>
              </a:spcBef>
              <a:tabLst>
                <a:tab pos="253365" algn="l"/>
                <a:tab pos="254000" algn="l"/>
              </a:tabLst>
            </a:pPr>
            <a:r>
              <a:rPr lang="en-US" sz="7200" spc="-15" dirty="0">
                <a:solidFill>
                  <a:schemeClr val="tx1"/>
                </a:solidFill>
                <a:latin typeface="Abadi" panose="020B0604020104020204" pitchFamily="34" charset="0"/>
                <a:cs typeface="Carlito"/>
              </a:rPr>
              <a:t>Space </a:t>
            </a:r>
            <a:r>
              <a:rPr lang="en-US" sz="7200" spc="-5" dirty="0">
                <a:solidFill>
                  <a:schemeClr val="tx1"/>
                </a:solidFill>
                <a:latin typeface="Abadi" panose="020B0604020104020204" pitchFamily="34" charset="0"/>
                <a:cs typeface="Carlito"/>
              </a:rPr>
              <a:t>X </a:t>
            </a:r>
            <a:r>
              <a:rPr lang="en-US" sz="7200" spc="-15" dirty="0">
                <a:solidFill>
                  <a:schemeClr val="tx1"/>
                </a:solidFill>
                <a:latin typeface="Abadi" panose="020B0604020104020204" pitchFamily="34" charset="0"/>
                <a:cs typeface="Carlito"/>
              </a:rPr>
              <a:t>has </a:t>
            </a:r>
            <a:r>
              <a:rPr lang="en-US" sz="7200" spc="-20" dirty="0">
                <a:solidFill>
                  <a:schemeClr val="tx1"/>
                </a:solidFill>
                <a:latin typeface="Abadi" panose="020B0604020104020204" pitchFamily="34" charset="0"/>
                <a:cs typeface="Carlito"/>
              </a:rPr>
              <a:t>best pricing </a:t>
            </a:r>
            <a:r>
              <a:rPr lang="en-US" sz="7200" spc="-15" dirty="0">
                <a:solidFill>
                  <a:schemeClr val="tx1"/>
                </a:solidFill>
                <a:latin typeface="Abadi" panose="020B0604020104020204" pitchFamily="34" charset="0"/>
                <a:cs typeface="Carlito"/>
              </a:rPr>
              <a:t>($62 </a:t>
            </a:r>
            <a:r>
              <a:rPr lang="en-US" sz="7200" spc="-5" dirty="0">
                <a:solidFill>
                  <a:schemeClr val="tx1"/>
                </a:solidFill>
                <a:latin typeface="Abadi" panose="020B0604020104020204" pitchFamily="34" charset="0"/>
                <a:cs typeface="Carlito"/>
              </a:rPr>
              <a:t>million </a:t>
            </a:r>
            <a:r>
              <a:rPr lang="en-US" sz="7200" spc="-15" dirty="0">
                <a:solidFill>
                  <a:schemeClr val="tx1"/>
                </a:solidFill>
                <a:latin typeface="Abadi" panose="020B0604020104020204" pitchFamily="34" charset="0"/>
                <a:cs typeface="Carlito"/>
              </a:rPr>
              <a:t>vs. </a:t>
            </a:r>
            <a:r>
              <a:rPr lang="en-US" sz="7200" spc="-5" dirty="0">
                <a:solidFill>
                  <a:schemeClr val="tx1"/>
                </a:solidFill>
                <a:latin typeface="Abadi" panose="020B0604020104020204" pitchFamily="34" charset="0"/>
                <a:cs typeface="Carlito"/>
              </a:rPr>
              <a:t>$165 million</a:t>
            </a:r>
            <a:r>
              <a:rPr lang="en-US" sz="7200" spc="25" dirty="0">
                <a:solidFill>
                  <a:schemeClr val="tx1"/>
                </a:solidFill>
                <a:latin typeface="Abadi" panose="020B0604020104020204" pitchFamily="34" charset="0"/>
                <a:cs typeface="Carlito"/>
              </a:rPr>
              <a:t> </a:t>
            </a:r>
            <a:r>
              <a:rPr lang="en-US" sz="7200" spc="-5" dirty="0">
                <a:solidFill>
                  <a:schemeClr val="tx1"/>
                </a:solidFill>
                <a:latin typeface="Abadi" panose="020B0604020104020204" pitchFamily="34" charset="0"/>
                <a:cs typeface="Carlito"/>
              </a:rPr>
              <a:t>USD)</a:t>
            </a:r>
            <a:endParaRPr lang="en-US" sz="7200" dirty="0">
              <a:solidFill>
                <a:schemeClr val="tx1"/>
              </a:solidFill>
              <a:latin typeface="Abadi" panose="020B0604020104020204" pitchFamily="34" charset="0"/>
              <a:cs typeface="Carlito"/>
            </a:endParaRPr>
          </a:p>
          <a:p>
            <a:pPr marL="710565" lvl="1" indent="-229235">
              <a:lnSpc>
                <a:spcPct val="100000"/>
              </a:lnSpc>
              <a:spcBef>
                <a:spcPts val="695"/>
              </a:spcBef>
              <a:tabLst>
                <a:tab pos="253365" algn="l"/>
                <a:tab pos="254000" algn="l"/>
              </a:tabLst>
            </a:pPr>
            <a:r>
              <a:rPr lang="en-US" sz="7200" spc="-25" dirty="0">
                <a:solidFill>
                  <a:schemeClr val="tx1"/>
                </a:solidFill>
                <a:latin typeface="Abadi" panose="020B0604020104020204" pitchFamily="34" charset="0"/>
                <a:cs typeface="Carlito"/>
              </a:rPr>
              <a:t>Largely </a:t>
            </a:r>
            <a:r>
              <a:rPr lang="en-US" sz="7200" spc="-15" dirty="0">
                <a:solidFill>
                  <a:schemeClr val="tx1"/>
                </a:solidFill>
                <a:latin typeface="Abadi" panose="020B0604020104020204" pitchFamily="34" charset="0"/>
                <a:cs typeface="Carlito"/>
              </a:rPr>
              <a:t>due </a:t>
            </a:r>
            <a:r>
              <a:rPr lang="en-US" sz="7200" spc="-30" dirty="0">
                <a:solidFill>
                  <a:schemeClr val="tx1"/>
                </a:solidFill>
                <a:latin typeface="Abadi" panose="020B0604020104020204" pitchFamily="34" charset="0"/>
                <a:cs typeface="Carlito"/>
              </a:rPr>
              <a:t>to </a:t>
            </a:r>
            <a:r>
              <a:rPr lang="en-US" sz="7200" spc="-5" dirty="0">
                <a:solidFill>
                  <a:schemeClr val="tx1"/>
                </a:solidFill>
                <a:latin typeface="Abadi" panose="020B0604020104020204" pitchFamily="34" charset="0"/>
                <a:cs typeface="Carlito"/>
              </a:rPr>
              <a:t>ability </a:t>
            </a:r>
            <a:r>
              <a:rPr lang="en-US" sz="7200" spc="-30" dirty="0">
                <a:solidFill>
                  <a:schemeClr val="tx1"/>
                </a:solidFill>
                <a:latin typeface="Abadi" panose="020B0604020104020204" pitchFamily="34" charset="0"/>
                <a:cs typeface="Carlito"/>
              </a:rPr>
              <a:t>to recover </a:t>
            </a:r>
            <a:r>
              <a:rPr lang="en-US" sz="7200" spc="-15" dirty="0">
                <a:solidFill>
                  <a:schemeClr val="tx1"/>
                </a:solidFill>
                <a:latin typeface="Abadi" panose="020B0604020104020204" pitchFamily="34" charset="0"/>
                <a:cs typeface="Carlito"/>
              </a:rPr>
              <a:t>part </a:t>
            </a:r>
            <a:r>
              <a:rPr lang="en-US" sz="7200" dirty="0">
                <a:solidFill>
                  <a:schemeClr val="tx1"/>
                </a:solidFill>
                <a:latin typeface="Abadi" panose="020B0604020104020204" pitchFamily="34" charset="0"/>
                <a:cs typeface="Carlito"/>
              </a:rPr>
              <a:t>of </a:t>
            </a:r>
            <a:r>
              <a:rPr lang="en-US" sz="7200" spc="-45" dirty="0">
                <a:solidFill>
                  <a:schemeClr val="tx1"/>
                </a:solidFill>
                <a:latin typeface="Abadi" panose="020B0604020104020204" pitchFamily="34" charset="0"/>
                <a:cs typeface="Carlito"/>
              </a:rPr>
              <a:t>rocket </a:t>
            </a:r>
            <a:r>
              <a:rPr lang="en-US" sz="7200" spc="-25" dirty="0">
                <a:solidFill>
                  <a:schemeClr val="tx1"/>
                </a:solidFill>
                <a:latin typeface="Abadi" panose="020B0604020104020204" pitchFamily="34" charset="0"/>
                <a:cs typeface="Carlito"/>
              </a:rPr>
              <a:t>(Stage</a:t>
            </a:r>
            <a:r>
              <a:rPr lang="en-US" sz="7200" spc="135" dirty="0">
                <a:solidFill>
                  <a:schemeClr val="tx1"/>
                </a:solidFill>
                <a:latin typeface="Abadi" panose="020B0604020104020204" pitchFamily="34" charset="0"/>
                <a:cs typeface="Carlito"/>
              </a:rPr>
              <a:t> </a:t>
            </a:r>
            <a:r>
              <a:rPr lang="en-US" sz="7200" spc="-5" dirty="0">
                <a:solidFill>
                  <a:schemeClr val="tx1"/>
                </a:solidFill>
                <a:latin typeface="Abadi" panose="020B0604020104020204" pitchFamily="34" charset="0"/>
                <a:cs typeface="Carlito"/>
              </a:rPr>
              <a:t>1)</a:t>
            </a:r>
            <a:endParaRPr lang="en-US" sz="7200" dirty="0">
              <a:solidFill>
                <a:schemeClr val="tx1"/>
              </a:solidFill>
              <a:latin typeface="Abadi" panose="020B0604020104020204" pitchFamily="34" charset="0"/>
              <a:cs typeface="Carlito"/>
            </a:endParaRPr>
          </a:p>
          <a:p>
            <a:pPr marL="710565" lvl="1" indent="-229235">
              <a:lnSpc>
                <a:spcPct val="100000"/>
              </a:lnSpc>
              <a:spcBef>
                <a:spcPts val="700"/>
              </a:spcBef>
              <a:tabLst>
                <a:tab pos="253365" algn="l"/>
                <a:tab pos="254000" algn="l"/>
              </a:tabLst>
            </a:pPr>
            <a:r>
              <a:rPr lang="en-US" sz="7200" spc="-15" dirty="0">
                <a:solidFill>
                  <a:schemeClr val="tx1"/>
                </a:solidFill>
                <a:latin typeface="Abadi" panose="020B0604020104020204" pitchFamily="34" charset="0"/>
                <a:cs typeface="Carlito"/>
              </a:rPr>
              <a:t>Space </a:t>
            </a:r>
            <a:r>
              <a:rPr lang="en-US" sz="7200" spc="-5" dirty="0">
                <a:solidFill>
                  <a:schemeClr val="tx1"/>
                </a:solidFill>
                <a:latin typeface="Abadi" panose="020B0604020104020204" pitchFamily="34" charset="0"/>
                <a:cs typeface="Carlito"/>
              </a:rPr>
              <a:t>Y </a:t>
            </a:r>
            <a:r>
              <a:rPr lang="en-US" sz="7200" spc="-25" dirty="0">
                <a:solidFill>
                  <a:schemeClr val="tx1"/>
                </a:solidFill>
                <a:latin typeface="Abadi" panose="020B0604020104020204" pitchFamily="34" charset="0"/>
                <a:cs typeface="Carlito"/>
              </a:rPr>
              <a:t>wants </a:t>
            </a:r>
            <a:r>
              <a:rPr lang="en-US" sz="7200" spc="-30" dirty="0">
                <a:solidFill>
                  <a:schemeClr val="tx1"/>
                </a:solidFill>
                <a:latin typeface="Abadi" panose="020B0604020104020204" pitchFamily="34" charset="0"/>
                <a:cs typeface="Carlito"/>
              </a:rPr>
              <a:t>to </a:t>
            </a:r>
            <a:r>
              <a:rPr lang="en-US" sz="7200" spc="-25" dirty="0">
                <a:solidFill>
                  <a:schemeClr val="tx1"/>
                </a:solidFill>
                <a:latin typeface="Abadi" panose="020B0604020104020204" pitchFamily="34" charset="0"/>
                <a:cs typeface="Carlito"/>
              </a:rPr>
              <a:t>compete </a:t>
            </a:r>
            <a:r>
              <a:rPr lang="en-US" sz="7200" spc="-5" dirty="0">
                <a:solidFill>
                  <a:schemeClr val="tx1"/>
                </a:solidFill>
                <a:latin typeface="Abadi" panose="020B0604020104020204" pitchFamily="34" charset="0"/>
                <a:cs typeface="Carlito"/>
              </a:rPr>
              <a:t>with </a:t>
            </a:r>
            <a:r>
              <a:rPr lang="en-US" sz="7200" spc="-10" dirty="0">
                <a:solidFill>
                  <a:schemeClr val="tx1"/>
                </a:solidFill>
                <a:latin typeface="Abadi" panose="020B0604020104020204" pitchFamily="34" charset="0"/>
                <a:cs typeface="Carlito"/>
              </a:rPr>
              <a:t>Space</a:t>
            </a:r>
            <a:r>
              <a:rPr lang="en-US" sz="7200" spc="60" dirty="0">
                <a:solidFill>
                  <a:schemeClr val="tx1"/>
                </a:solidFill>
                <a:latin typeface="Abadi" panose="020B0604020104020204" pitchFamily="34" charset="0"/>
                <a:cs typeface="Carlito"/>
              </a:rPr>
              <a:t> </a:t>
            </a:r>
            <a:r>
              <a:rPr lang="en-US" sz="7200" spc="-5" dirty="0">
                <a:solidFill>
                  <a:schemeClr val="tx1"/>
                </a:solidFill>
                <a:latin typeface="Abadi" panose="020B0604020104020204" pitchFamily="34" charset="0"/>
                <a:cs typeface="Carlito"/>
              </a:rPr>
              <a:t>X</a:t>
            </a:r>
            <a:endParaRPr lang="en-US" sz="7200" dirty="0">
              <a:solidFill>
                <a:schemeClr val="tx1"/>
              </a:solidFill>
              <a:latin typeface="Abadi" panose="020B0604020104020204" pitchFamily="34" charset="0"/>
              <a:cs typeface="Carlito"/>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12800" b="1" dirty="0">
                <a:solidFill>
                  <a:schemeClr val="accent3">
                    <a:lumMod val="25000"/>
                  </a:schemeClr>
                </a:solidFill>
                <a:latin typeface="Abadi" panose="020B0604020104020204" pitchFamily="34" charset="0"/>
              </a:rPr>
              <a:t>Problems you want to find answers</a:t>
            </a:r>
          </a:p>
          <a:p>
            <a:pPr lvl="1">
              <a:spcBef>
                <a:spcPts val="1400"/>
              </a:spcBef>
            </a:pPr>
            <a:r>
              <a:rPr lang="en-US" sz="68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7" name="object 3">
            <a:extLst>
              <a:ext uri="{FF2B5EF4-FFF2-40B4-BE49-F238E27FC236}">
                <a16:creationId xmlns:a16="http://schemas.microsoft.com/office/drawing/2014/main" id="{3A63A78C-16BB-4CB3-9DA7-CD1055AC8B8E}"/>
              </a:ext>
            </a:extLst>
          </p:cNvPr>
          <p:cNvSpPr txBox="1"/>
          <p:nvPr/>
        </p:nvSpPr>
        <p:spPr>
          <a:xfrm>
            <a:off x="1176019" y="5068061"/>
            <a:ext cx="9969581"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Abadi" panose="020B0604020104020204" pitchFamily="34" charset="0"/>
                <a:cs typeface="Carlito"/>
              </a:rPr>
              <a:t>KSC LC-39A has </a:t>
            </a:r>
            <a:r>
              <a:rPr sz="2000" dirty="0">
                <a:solidFill>
                  <a:srgbClr val="404040"/>
                </a:solidFill>
                <a:latin typeface="Abadi" panose="020B0604020104020204" pitchFamily="34" charset="0"/>
                <a:cs typeface="Carlito"/>
              </a:rPr>
              <a:t>the </a:t>
            </a:r>
            <a:r>
              <a:rPr sz="2000" spc="-10" dirty="0">
                <a:solidFill>
                  <a:srgbClr val="404040"/>
                </a:solidFill>
                <a:latin typeface="Abadi" panose="020B0604020104020204" pitchFamily="34" charset="0"/>
                <a:cs typeface="Carlito"/>
              </a:rPr>
              <a:t>highest </a:t>
            </a:r>
            <a:r>
              <a:rPr sz="2000" dirty="0">
                <a:solidFill>
                  <a:srgbClr val="404040"/>
                </a:solidFill>
                <a:latin typeface="Abadi" panose="020B0604020104020204" pitchFamily="34" charset="0"/>
                <a:cs typeface="Carlito"/>
              </a:rPr>
              <a:t>success </a:t>
            </a:r>
            <a:r>
              <a:rPr sz="2000" spc="-40" dirty="0">
                <a:solidFill>
                  <a:srgbClr val="404040"/>
                </a:solidFill>
                <a:latin typeface="Abadi" panose="020B0604020104020204" pitchFamily="34" charset="0"/>
                <a:cs typeface="Carlito"/>
              </a:rPr>
              <a:t>rate </a:t>
            </a:r>
            <a:r>
              <a:rPr sz="2000" spc="-5" dirty="0">
                <a:solidFill>
                  <a:srgbClr val="404040"/>
                </a:solidFill>
                <a:latin typeface="Abadi" panose="020B0604020104020204" pitchFamily="34" charset="0"/>
                <a:cs typeface="Carlito"/>
              </a:rPr>
              <a:t>with</a:t>
            </a:r>
            <a:r>
              <a:rPr lang="es-ES" sz="2000" spc="-5" dirty="0">
                <a:solidFill>
                  <a:srgbClr val="404040"/>
                </a:solidFill>
                <a:latin typeface="Abadi" panose="020B0604020104020204" pitchFamily="34" charset="0"/>
                <a:cs typeface="Carlito"/>
              </a:rPr>
              <a:t> </a:t>
            </a:r>
            <a:r>
              <a:rPr lang="es-AR" sz="2000" dirty="0">
                <a:solidFill>
                  <a:srgbClr val="404040"/>
                </a:solidFill>
                <a:latin typeface="Abadi" panose="020B0604020104020204" pitchFamily="34" charset="0"/>
                <a:cs typeface="Carlito"/>
              </a:rPr>
              <a:t>1</a:t>
            </a:r>
            <a:r>
              <a:rPr sz="2000" dirty="0">
                <a:solidFill>
                  <a:srgbClr val="404040"/>
                </a:solidFill>
                <a:latin typeface="Abadi" panose="020B0604020104020204" pitchFamily="34" charset="0"/>
                <a:cs typeface="Carlito"/>
              </a:rPr>
              <a:t>0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and 3 </a:t>
            </a:r>
            <a:r>
              <a:rPr sz="2000" spc="-20" dirty="0">
                <a:solidFill>
                  <a:srgbClr val="404040"/>
                </a:solidFill>
                <a:latin typeface="Abadi" panose="020B0604020104020204" pitchFamily="34" charset="0"/>
                <a:cs typeface="Carlito"/>
              </a:rPr>
              <a:t>failed</a:t>
            </a:r>
            <a:r>
              <a:rPr sz="2000" spc="-10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p:txBody>
      </p:sp>
      <p:sp>
        <p:nvSpPr>
          <p:cNvPr id="9" name="object 4">
            <a:extLst>
              <a:ext uri="{FF2B5EF4-FFF2-40B4-BE49-F238E27FC236}">
                <a16:creationId xmlns:a16="http://schemas.microsoft.com/office/drawing/2014/main" id="{F313EABB-1D84-4C3F-89B4-85F20608E34D}"/>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E0331999-6591-428E-99BE-8933854AFE83}"/>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03439FAD-3984-4DD7-9DF6-2D7B85B152A0}"/>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6" name="object 3">
            <a:extLst>
              <a:ext uri="{FF2B5EF4-FFF2-40B4-BE49-F238E27FC236}">
                <a16:creationId xmlns:a16="http://schemas.microsoft.com/office/drawing/2014/main" id="{E98C1446-7ABB-4155-A9A3-D4C2941C5457}"/>
              </a:ext>
            </a:extLst>
          </p:cNvPr>
          <p:cNvSpPr txBox="1"/>
          <p:nvPr/>
        </p:nvSpPr>
        <p:spPr>
          <a:xfrm>
            <a:off x="835200" y="4868926"/>
            <a:ext cx="10450411" cy="117109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Abadi" panose="020B0604020104020204" pitchFamily="34" charset="0"/>
                <a:cs typeface="Carlito"/>
              </a:rPr>
              <a:t>Plotly dashboard has </a:t>
            </a:r>
            <a:r>
              <a:rPr sz="2000" dirty="0">
                <a:solidFill>
                  <a:srgbClr val="404040"/>
                </a:solidFill>
                <a:latin typeface="Abadi" panose="020B0604020104020204" pitchFamily="34" charset="0"/>
                <a:cs typeface="Carlito"/>
              </a:rPr>
              <a:t>a </a:t>
            </a:r>
            <a:r>
              <a:rPr sz="2000" spc="-25" dirty="0">
                <a:solidFill>
                  <a:srgbClr val="404040"/>
                </a:solidFill>
                <a:latin typeface="Abadi" panose="020B0604020104020204" pitchFamily="34" charset="0"/>
                <a:cs typeface="Carlito"/>
              </a:rPr>
              <a:t>Payload </a:t>
            </a:r>
            <a:r>
              <a:rPr sz="2000" spc="-20" dirty="0">
                <a:solidFill>
                  <a:srgbClr val="404040"/>
                </a:solidFill>
                <a:latin typeface="Abadi" panose="020B0604020104020204" pitchFamily="34" charset="0"/>
                <a:cs typeface="Carlito"/>
              </a:rPr>
              <a:t>range </a:t>
            </a:r>
            <a:r>
              <a:rPr sz="2000" spc="-60" dirty="0">
                <a:solidFill>
                  <a:srgbClr val="404040"/>
                </a:solidFill>
                <a:latin typeface="Abadi" panose="020B0604020104020204" pitchFamily="34" charset="0"/>
                <a:cs typeface="Carlito"/>
              </a:rPr>
              <a:t>selector. </a:t>
            </a:r>
            <a:r>
              <a:rPr sz="2000" spc="-65" dirty="0">
                <a:solidFill>
                  <a:srgbClr val="404040"/>
                </a:solidFill>
                <a:latin typeface="Abadi" panose="020B0604020104020204" pitchFamily="34" charset="0"/>
                <a:cs typeface="Carlito"/>
              </a:rPr>
              <a:t>However,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is </a:t>
            </a:r>
            <a:r>
              <a:rPr sz="2000" spc="-10" dirty="0">
                <a:solidFill>
                  <a:srgbClr val="404040"/>
                </a:solidFill>
                <a:latin typeface="Abadi" panose="020B0604020104020204" pitchFamily="34" charset="0"/>
                <a:cs typeface="Carlito"/>
              </a:rPr>
              <a:t>set </a:t>
            </a:r>
            <a:r>
              <a:rPr sz="2000" spc="-20" dirty="0">
                <a:solidFill>
                  <a:srgbClr val="404040"/>
                </a:solidFill>
                <a:latin typeface="Abadi" panose="020B0604020104020204" pitchFamily="34" charset="0"/>
                <a:cs typeface="Carlito"/>
              </a:rPr>
              <a:t>from </a:t>
            </a:r>
            <a:r>
              <a:rPr sz="2000" dirty="0">
                <a:solidFill>
                  <a:srgbClr val="404040"/>
                </a:solidFill>
                <a:latin typeface="Abadi" panose="020B0604020104020204" pitchFamily="34" charset="0"/>
                <a:cs typeface="Carlito"/>
              </a:rPr>
              <a:t>0-10000 </a:t>
            </a:r>
            <a:r>
              <a:rPr sz="2000" spc="-20" dirty="0">
                <a:solidFill>
                  <a:srgbClr val="404040"/>
                </a:solidFill>
                <a:latin typeface="Abadi" panose="020B0604020104020204" pitchFamily="34" charset="0"/>
                <a:cs typeface="Carlito"/>
              </a:rPr>
              <a:t>instead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max </a:t>
            </a:r>
            <a:r>
              <a:rPr sz="2000" spc="-25"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15600. </a:t>
            </a:r>
            <a:r>
              <a:rPr sz="2000" spc="-5" dirty="0">
                <a:solidFill>
                  <a:srgbClr val="404040"/>
                </a:solidFill>
                <a:latin typeface="Abadi" panose="020B0604020104020204" pitchFamily="34" charset="0"/>
                <a:cs typeface="Carlito"/>
              </a:rPr>
              <a:t>Class </a:t>
            </a:r>
            <a:r>
              <a:rPr sz="2000" spc="-20" dirty="0">
                <a:solidFill>
                  <a:srgbClr val="404040"/>
                </a:solidFill>
                <a:latin typeface="Abadi" panose="020B0604020104020204" pitchFamily="34" charset="0"/>
                <a:cs typeface="Carlito"/>
              </a:rPr>
              <a:t>indicates </a:t>
            </a:r>
            <a:r>
              <a:rPr sz="2000" dirty="0">
                <a:solidFill>
                  <a:srgbClr val="404040"/>
                </a:solidFill>
                <a:latin typeface="Abadi" panose="020B0604020104020204" pitchFamily="34" charset="0"/>
                <a:cs typeface="Carlito"/>
              </a:rPr>
              <a:t>1 </a:t>
            </a:r>
            <a:r>
              <a:rPr sz="2000" spc="-30" dirty="0">
                <a:solidFill>
                  <a:srgbClr val="404040"/>
                </a:solidFill>
                <a:latin typeface="Abadi" panose="020B0604020104020204" pitchFamily="34" charset="0"/>
                <a:cs typeface="Carlito"/>
              </a:rPr>
              <a:t>for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 and 0 </a:t>
            </a:r>
            <a:r>
              <a:rPr sz="2000" spc="-30"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failure. </a:t>
            </a:r>
            <a:r>
              <a:rPr sz="2000" spc="-25" dirty="0">
                <a:solidFill>
                  <a:srgbClr val="404040"/>
                </a:solidFill>
                <a:latin typeface="Abadi" panose="020B0604020104020204" pitchFamily="34" charset="0"/>
                <a:cs typeface="Carlito"/>
              </a:rPr>
              <a:t>Scatter </a:t>
            </a:r>
            <a:r>
              <a:rPr sz="2000" spc="-5" dirty="0">
                <a:solidFill>
                  <a:srgbClr val="404040"/>
                </a:solidFill>
                <a:latin typeface="Abadi" panose="020B0604020104020204" pitchFamily="34" charset="0"/>
                <a:cs typeface="Carlito"/>
              </a:rPr>
              <a:t>plot also  accounts </a:t>
            </a:r>
            <a:r>
              <a:rPr sz="2000" spc="-25"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spc="-20" dirty="0">
                <a:solidFill>
                  <a:srgbClr val="404040"/>
                </a:solidFill>
                <a:latin typeface="Abadi" panose="020B0604020104020204" pitchFamily="34" charset="0"/>
                <a:cs typeface="Carlito"/>
              </a:rPr>
              <a:t>category </a:t>
            </a:r>
            <a:r>
              <a:rPr sz="2000" spc="-5" dirty="0">
                <a:solidFill>
                  <a:srgbClr val="404040"/>
                </a:solidFill>
                <a:latin typeface="Abadi" panose="020B0604020104020204" pitchFamily="34" charset="0"/>
                <a:cs typeface="Carlito"/>
              </a:rPr>
              <a:t>in color </a:t>
            </a:r>
            <a:r>
              <a:rPr sz="2000" dirty="0">
                <a:solidFill>
                  <a:srgbClr val="404040"/>
                </a:solidFill>
                <a:latin typeface="Abadi" panose="020B0604020104020204" pitchFamily="34" charset="0"/>
                <a:cs typeface="Carlito"/>
              </a:rPr>
              <a:t>and number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launches </a:t>
            </a:r>
            <a:r>
              <a:rPr sz="2000" spc="-5" dirty="0">
                <a:solidFill>
                  <a:srgbClr val="404040"/>
                </a:solidFill>
                <a:latin typeface="Abadi" panose="020B0604020104020204" pitchFamily="34" charset="0"/>
                <a:cs typeface="Carlito"/>
              </a:rPr>
              <a:t>in </a:t>
            </a:r>
            <a:r>
              <a:rPr sz="2000" spc="-15" dirty="0">
                <a:solidFill>
                  <a:srgbClr val="404040"/>
                </a:solidFill>
                <a:latin typeface="Abadi" panose="020B0604020104020204" pitchFamily="34" charset="0"/>
                <a:cs typeface="Carlito"/>
              </a:rPr>
              <a:t>point </a:t>
            </a:r>
            <a:r>
              <a:rPr sz="2000" spc="-25" dirty="0">
                <a:solidFill>
                  <a:srgbClr val="404040"/>
                </a:solidFill>
                <a:latin typeface="Abadi" panose="020B0604020104020204" pitchFamily="34" charset="0"/>
                <a:cs typeface="Carlito"/>
              </a:rPr>
              <a:t>size. </a:t>
            </a:r>
            <a:r>
              <a:rPr sz="2000" spc="-5" dirty="0">
                <a:solidFill>
                  <a:srgbClr val="404040"/>
                </a:solidFill>
                <a:latin typeface="Abadi" panose="020B0604020104020204" pitchFamily="34" charset="0"/>
                <a:cs typeface="Carlito"/>
              </a:rPr>
              <a:t>In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particular </a:t>
            </a:r>
            <a:r>
              <a:rPr sz="2000" spc="-20" dirty="0">
                <a:solidFill>
                  <a:srgbClr val="404040"/>
                </a:solidFill>
                <a:latin typeface="Abadi" panose="020B0604020104020204" pitchFamily="34" charset="0"/>
                <a:cs typeface="Carlito"/>
              </a:rPr>
              <a:t>range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0-6000, </a:t>
            </a:r>
            <a:r>
              <a:rPr sz="2000" spc="-20" dirty="0">
                <a:solidFill>
                  <a:srgbClr val="404040"/>
                </a:solidFill>
                <a:latin typeface="Abadi" panose="020B0604020104020204" pitchFamily="34" charset="0"/>
                <a:cs typeface="Carlito"/>
              </a:rPr>
              <a:t>interestingly </a:t>
            </a:r>
            <a:r>
              <a:rPr sz="2000" spc="-5" dirty="0">
                <a:solidFill>
                  <a:srgbClr val="404040"/>
                </a:solidFill>
                <a:latin typeface="Abadi" panose="020B0604020104020204" pitchFamily="34" charset="0"/>
                <a:cs typeface="Carlito"/>
              </a:rPr>
              <a:t>there </a:t>
            </a:r>
            <a:r>
              <a:rPr sz="2000" spc="-20" dirty="0">
                <a:solidFill>
                  <a:srgbClr val="404040"/>
                </a:solidFill>
                <a:latin typeface="Abadi" panose="020B0604020104020204" pitchFamily="34" charset="0"/>
                <a:cs typeface="Carlito"/>
              </a:rPr>
              <a:t>are two failed </a:t>
            </a:r>
            <a:r>
              <a:rPr sz="2000" dirty="0">
                <a:solidFill>
                  <a:srgbClr val="404040"/>
                </a:solidFill>
                <a:latin typeface="Abadi" panose="020B0604020104020204" pitchFamily="34" charset="0"/>
                <a:cs typeface="Carlito"/>
              </a:rPr>
              <a:t>landings </a:t>
            </a:r>
            <a:r>
              <a:rPr sz="2000" spc="-5" dirty="0">
                <a:solidFill>
                  <a:srgbClr val="404040"/>
                </a:solidFill>
                <a:latin typeface="Abadi" panose="020B0604020104020204" pitchFamily="34" charset="0"/>
                <a:cs typeface="Carlito"/>
              </a:rPr>
              <a:t>with payloads of </a:t>
            </a:r>
            <a:r>
              <a:rPr sz="2000" spc="-45" dirty="0">
                <a:solidFill>
                  <a:srgbClr val="404040"/>
                </a:solidFill>
                <a:latin typeface="Abadi" panose="020B0604020104020204" pitchFamily="34" charset="0"/>
                <a:cs typeface="Carlito"/>
              </a:rPr>
              <a:t>zero</a:t>
            </a:r>
            <a:r>
              <a:rPr sz="2000" spc="-3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kg.</a:t>
            </a:r>
            <a:endParaRPr sz="2000" dirty="0">
              <a:latin typeface="Abadi" panose="020B0604020104020204" pitchFamily="34" charset="0"/>
              <a:cs typeface="Carlito"/>
            </a:endParaRPr>
          </a:p>
        </p:txBody>
      </p:sp>
      <p:sp>
        <p:nvSpPr>
          <p:cNvPr id="7" name="object 4">
            <a:extLst>
              <a:ext uri="{FF2B5EF4-FFF2-40B4-BE49-F238E27FC236}">
                <a16:creationId xmlns:a16="http://schemas.microsoft.com/office/drawing/2014/main" id="{D279DE36-B167-4A93-B39F-9E5B6BAE8FC0}"/>
              </a:ext>
            </a:extLst>
          </p:cNvPr>
          <p:cNvSpPr/>
          <p:nvPr/>
        </p:nvSpPr>
        <p:spPr>
          <a:xfrm>
            <a:off x="835200" y="1774321"/>
            <a:ext cx="10450411"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6">
            <a:extLst>
              <a:ext uri="{FF2B5EF4-FFF2-40B4-BE49-F238E27FC236}">
                <a16:creationId xmlns:a16="http://schemas.microsoft.com/office/drawing/2014/main" id="{4095E8A4-CE89-410C-838F-99A949887EF8}"/>
              </a:ext>
            </a:extLst>
          </p:cNvPr>
          <p:cNvSpPr txBox="1"/>
          <p:nvPr/>
        </p:nvSpPr>
        <p:spPr>
          <a:xfrm>
            <a:off x="1176019" y="5000396"/>
            <a:ext cx="10109592" cy="1190839"/>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Abadi" panose="020B0604020104020204" pitchFamily="34" charset="0"/>
                <a:cs typeface="Carlito"/>
              </a:rPr>
              <a:t>All models had virtually the </a:t>
            </a:r>
            <a:r>
              <a:rPr sz="1600" spc="-10" dirty="0">
                <a:latin typeface="Abadi" panose="020B0604020104020204" pitchFamily="34" charset="0"/>
                <a:cs typeface="Carlito"/>
              </a:rPr>
              <a:t>same </a:t>
            </a:r>
            <a:r>
              <a:rPr sz="1600" spc="-20" dirty="0">
                <a:latin typeface="Abadi" panose="020B0604020104020204" pitchFamily="34" charset="0"/>
                <a:cs typeface="Carlito"/>
              </a:rPr>
              <a:t>accuracy </a:t>
            </a:r>
            <a:r>
              <a:rPr sz="1600" spc="-5" dirty="0">
                <a:latin typeface="Abadi" panose="020B0604020104020204" pitchFamily="34" charset="0"/>
                <a:cs typeface="Carlito"/>
              </a:rPr>
              <a:t>on the </a:t>
            </a:r>
            <a:r>
              <a:rPr sz="1600" spc="-20" dirty="0">
                <a:latin typeface="Abadi" panose="020B0604020104020204" pitchFamily="34" charset="0"/>
                <a:cs typeface="Carlito"/>
              </a:rPr>
              <a:t>test set </a:t>
            </a:r>
            <a:r>
              <a:rPr sz="1600" spc="-15" dirty="0">
                <a:latin typeface="Abadi" panose="020B0604020104020204" pitchFamily="34" charset="0"/>
                <a:cs typeface="Carlito"/>
              </a:rPr>
              <a:t>at </a:t>
            </a:r>
            <a:r>
              <a:rPr sz="1600" spc="-20" dirty="0">
                <a:latin typeface="Abadi" panose="020B0604020104020204" pitchFamily="34" charset="0"/>
                <a:cs typeface="Carlito"/>
              </a:rPr>
              <a:t>83.33% </a:t>
            </a:r>
            <a:r>
              <a:rPr sz="1600" spc="-45" dirty="0">
                <a:latin typeface="Abadi" panose="020B0604020104020204" pitchFamily="34" charset="0"/>
                <a:cs typeface="Carlito"/>
              </a:rPr>
              <a:t>accuracy.  </a:t>
            </a:r>
            <a:r>
              <a:rPr sz="1600" dirty="0">
                <a:latin typeface="Abadi" panose="020B0604020104020204" pitchFamily="34" charset="0"/>
                <a:cs typeface="Carlito"/>
              </a:rPr>
              <a:t>It </a:t>
            </a:r>
            <a:r>
              <a:rPr sz="1600" spc="-5" dirty="0">
                <a:latin typeface="Abadi" panose="020B0604020104020204" pitchFamily="34" charset="0"/>
                <a:cs typeface="Carlito"/>
              </a:rPr>
              <a:t>should be </a:t>
            </a:r>
            <a:r>
              <a:rPr sz="1600" spc="-15" dirty="0">
                <a:latin typeface="Abadi" panose="020B0604020104020204" pitchFamily="34" charset="0"/>
                <a:cs typeface="Carlito"/>
              </a:rPr>
              <a:t>noted </a:t>
            </a:r>
            <a:r>
              <a:rPr sz="1600" spc="-10" dirty="0">
                <a:latin typeface="Abadi" panose="020B0604020104020204" pitchFamily="34" charset="0"/>
                <a:cs typeface="Carlito"/>
              </a:rPr>
              <a:t>that </a:t>
            </a:r>
            <a:r>
              <a:rPr sz="1600" spc="-20" dirty="0">
                <a:latin typeface="Abadi" panose="020B0604020104020204" pitchFamily="34" charset="0"/>
                <a:cs typeface="Carlito"/>
              </a:rPr>
              <a:t>test size </a:t>
            </a:r>
            <a:r>
              <a:rPr sz="1600" dirty="0">
                <a:latin typeface="Abadi" panose="020B0604020104020204" pitchFamily="34" charset="0"/>
                <a:cs typeface="Carlito"/>
              </a:rPr>
              <a:t>is </a:t>
            </a:r>
            <a:r>
              <a:rPr sz="1600" spc="-5" dirty="0">
                <a:latin typeface="Abadi" panose="020B0604020104020204" pitchFamily="34" charset="0"/>
                <a:cs typeface="Carlito"/>
              </a:rPr>
              <a:t>small </a:t>
            </a:r>
            <a:r>
              <a:rPr sz="1600" spc="-15" dirty="0">
                <a:latin typeface="Abadi" panose="020B0604020104020204" pitchFamily="34" charset="0"/>
                <a:cs typeface="Carlito"/>
              </a:rPr>
              <a:t>at </a:t>
            </a:r>
            <a:r>
              <a:rPr sz="1600" spc="-5" dirty="0">
                <a:latin typeface="Abadi" panose="020B0604020104020204" pitchFamily="34" charset="0"/>
                <a:cs typeface="Carlito"/>
              </a:rPr>
              <a:t>only </a:t>
            </a:r>
            <a:r>
              <a:rPr sz="1600" spc="-10" dirty="0">
                <a:latin typeface="Abadi" panose="020B0604020104020204" pitchFamily="34" charset="0"/>
                <a:cs typeface="Carlito"/>
              </a:rPr>
              <a:t>sample </a:t>
            </a:r>
            <a:r>
              <a:rPr sz="1600" spc="-20" dirty="0">
                <a:latin typeface="Abadi" panose="020B0604020104020204" pitchFamily="34" charset="0"/>
                <a:cs typeface="Carlito"/>
              </a:rPr>
              <a:t>size </a:t>
            </a:r>
            <a:r>
              <a:rPr sz="1600" spc="-5" dirty="0">
                <a:latin typeface="Abadi" panose="020B0604020104020204" pitchFamily="34" charset="0"/>
                <a:cs typeface="Carlito"/>
              </a:rPr>
              <a:t>of</a:t>
            </a:r>
            <a:r>
              <a:rPr sz="1600" spc="-204" dirty="0">
                <a:latin typeface="Abadi" panose="020B0604020104020204" pitchFamily="34" charset="0"/>
                <a:cs typeface="Carlito"/>
              </a:rPr>
              <a:t> </a:t>
            </a:r>
            <a:r>
              <a:rPr sz="1600" spc="-10" dirty="0">
                <a:latin typeface="Abadi" panose="020B0604020104020204" pitchFamily="34" charset="0"/>
                <a:cs typeface="Carlito"/>
              </a:rPr>
              <a:t>18.</a:t>
            </a:r>
            <a:endParaRPr sz="1600" dirty="0">
              <a:latin typeface="Abadi" panose="020B0604020104020204" pitchFamily="34" charset="0"/>
              <a:cs typeface="Carlito"/>
            </a:endParaRPr>
          </a:p>
          <a:p>
            <a:pPr marL="12700">
              <a:lnSpc>
                <a:spcPct val="100000"/>
              </a:lnSpc>
              <a:spcBef>
                <a:spcPts val="250"/>
              </a:spcBef>
            </a:pPr>
            <a:r>
              <a:rPr sz="1600" spc="-5" dirty="0">
                <a:latin typeface="Abadi" panose="020B0604020104020204" pitchFamily="34" charset="0"/>
                <a:cs typeface="Carlito"/>
              </a:rPr>
              <a:t>This </a:t>
            </a:r>
            <a:r>
              <a:rPr sz="1600" spc="-20" dirty="0">
                <a:latin typeface="Abadi" panose="020B0604020104020204" pitchFamily="34" charset="0"/>
                <a:cs typeface="Carlito"/>
              </a:rPr>
              <a:t>can cause large variance </a:t>
            </a:r>
            <a:r>
              <a:rPr sz="1600" dirty="0">
                <a:latin typeface="Abadi" panose="020B0604020104020204" pitchFamily="34" charset="0"/>
                <a:cs typeface="Carlito"/>
              </a:rPr>
              <a:t>in </a:t>
            </a:r>
            <a:r>
              <a:rPr sz="1600" spc="-20" dirty="0">
                <a:latin typeface="Abadi" panose="020B0604020104020204" pitchFamily="34" charset="0"/>
                <a:cs typeface="Carlito"/>
              </a:rPr>
              <a:t>accuracy results, </a:t>
            </a:r>
            <a:r>
              <a:rPr sz="1600" spc="-15" dirty="0">
                <a:latin typeface="Abadi" panose="020B0604020104020204" pitchFamily="34" charset="0"/>
                <a:cs typeface="Carlito"/>
              </a:rPr>
              <a:t>such </a:t>
            </a:r>
            <a:r>
              <a:rPr sz="1600" spc="-5" dirty="0">
                <a:latin typeface="Abadi" panose="020B0604020104020204" pitchFamily="34" charset="0"/>
                <a:cs typeface="Carlito"/>
              </a:rPr>
              <a:t>as those in </a:t>
            </a:r>
            <a:r>
              <a:rPr sz="1600" spc="-15" dirty="0">
                <a:latin typeface="Abadi" panose="020B0604020104020204" pitchFamily="34" charset="0"/>
                <a:cs typeface="Carlito"/>
              </a:rPr>
              <a:t>Decision </a:t>
            </a:r>
            <a:r>
              <a:rPr sz="1600" spc="-65" dirty="0">
                <a:latin typeface="Abadi" panose="020B0604020104020204" pitchFamily="34" charset="0"/>
                <a:cs typeface="Carlito"/>
              </a:rPr>
              <a:t>Tree </a:t>
            </a:r>
            <a:r>
              <a:rPr sz="1600" spc="-10" dirty="0">
                <a:latin typeface="Abadi" panose="020B0604020104020204" pitchFamily="34" charset="0"/>
                <a:cs typeface="Carlito"/>
              </a:rPr>
              <a:t>Classifier </a:t>
            </a:r>
            <a:r>
              <a:rPr sz="1600" spc="-5" dirty="0">
                <a:latin typeface="Abadi" panose="020B0604020104020204" pitchFamily="34" charset="0"/>
                <a:cs typeface="Carlito"/>
              </a:rPr>
              <a:t>model in </a:t>
            </a:r>
            <a:r>
              <a:rPr sz="1600" spc="-25" dirty="0">
                <a:latin typeface="Abadi" panose="020B0604020104020204" pitchFamily="34" charset="0"/>
                <a:cs typeface="Carlito"/>
              </a:rPr>
              <a:t>repeated</a:t>
            </a:r>
            <a:r>
              <a:rPr sz="1600" spc="60" dirty="0">
                <a:latin typeface="Abadi" panose="020B0604020104020204" pitchFamily="34" charset="0"/>
                <a:cs typeface="Carlito"/>
              </a:rPr>
              <a:t> </a:t>
            </a:r>
            <a:r>
              <a:rPr sz="1600" spc="-15" dirty="0">
                <a:latin typeface="Abadi" panose="020B0604020104020204" pitchFamily="34" charset="0"/>
                <a:cs typeface="Carlito"/>
              </a:rPr>
              <a:t>runs.</a:t>
            </a:r>
            <a:endParaRPr sz="1600" dirty="0">
              <a:latin typeface="Abadi" panose="020B0604020104020204" pitchFamily="34" charset="0"/>
              <a:cs typeface="Carlito"/>
            </a:endParaRPr>
          </a:p>
          <a:p>
            <a:pPr marL="12700">
              <a:lnSpc>
                <a:spcPct val="100000"/>
              </a:lnSpc>
              <a:spcBef>
                <a:spcPts val="400"/>
              </a:spcBef>
            </a:pPr>
            <a:r>
              <a:rPr sz="1600" spc="-55" dirty="0">
                <a:latin typeface="Abadi" panose="020B0604020104020204" pitchFamily="34" charset="0"/>
                <a:cs typeface="Carlito"/>
              </a:rPr>
              <a:t>We </a:t>
            </a:r>
            <a:r>
              <a:rPr sz="1600" spc="-20" dirty="0">
                <a:latin typeface="Abadi" panose="020B0604020104020204" pitchFamily="34" charset="0"/>
                <a:cs typeface="Carlito"/>
              </a:rPr>
              <a:t>likely </a:t>
            </a:r>
            <a:r>
              <a:rPr sz="1600" spc="-15" dirty="0">
                <a:latin typeface="Abadi" panose="020B0604020104020204" pitchFamily="34" charset="0"/>
                <a:cs typeface="Carlito"/>
              </a:rPr>
              <a:t>need </a:t>
            </a:r>
            <a:r>
              <a:rPr sz="1600" spc="-25" dirty="0">
                <a:latin typeface="Abadi" panose="020B0604020104020204" pitchFamily="34" charset="0"/>
                <a:cs typeface="Carlito"/>
              </a:rPr>
              <a:t>more data </a:t>
            </a:r>
            <a:r>
              <a:rPr sz="1600" spc="-15" dirty="0">
                <a:latin typeface="Abadi" panose="020B0604020104020204" pitchFamily="34" charset="0"/>
                <a:cs typeface="Carlito"/>
              </a:rPr>
              <a:t>to </a:t>
            </a:r>
            <a:r>
              <a:rPr sz="1600" spc="-20" dirty="0">
                <a:latin typeface="Abadi" panose="020B0604020104020204" pitchFamily="34" charset="0"/>
                <a:cs typeface="Carlito"/>
              </a:rPr>
              <a:t>determine </a:t>
            </a:r>
            <a:r>
              <a:rPr sz="1600" spc="-5" dirty="0">
                <a:latin typeface="Abadi" panose="020B0604020104020204" pitchFamily="34" charset="0"/>
                <a:cs typeface="Carlito"/>
              </a:rPr>
              <a:t>the </a:t>
            </a:r>
            <a:r>
              <a:rPr sz="1600" spc="-20" dirty="0">
                <a:latin typeface="Abadi" panose="020B0604020104020204" pitchFamily="34" charset="0"/>
                <a:cs typeface="Carlito"/>
              </a:rPr>
              <a:t>best</a:t>
            </a:r>
            <a:r>
              <a:rPr sz="1600" spc="114" dirty="0">
                <a:latin typeface="Abadi" panose="020B0604020104020204" pitchFamily="34" charset="0"/>
                <a:cs typeface="Carlito"/>
              </a:rPr>
              <a:t> </a:t>
            </a:r>
            <a:r>
              <a:rPr sz="1600" spc="-15" dirty="0">
                <a:latin typeface="Abadi" panose="020B0604020104020204" pitchFamily="34" charset="0"/>
                <a:cs typeface="Carlito"/>
              </a:rPr>
              <a:t>model.</a:t>
            </a:r>
            <a:endParaRPr sz="1600" dirty="0">
              <a:latin typeface="Abadi" panose="020B0604020104020204" pitchFamily="34" charset="0"/>
              <a:cs typeface="Carlito"/>
            </a:endParaRPr>
          </a:p>
        </p:txBody>
      </p:sp>
      <p:sp>
        <p:nvSpPr>
          <p:cNvPr id="7" name="object 7">
            <a:extLst>
              <a:ext uri="{FF2B5EF4-FFF2-40B4-BE49-F238E27FC236}">
                <a16:creationId xmlns:a16="http://schemas.microsoft.com/office/drawing/2014/main" id="{C7B18EA0-041F-4C66-A1CC-568A9C1A4B32}"/>
              </a:ext>
            </a:extLst>
          </p:cNvPr>
          <p:cNvSpPr/>
          <p:nvPr/>
        </p:nvSpPr>
        <p:spPr>
          <a:xfrm>
            <a:off x="3244404" y="14806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6">
            <a:extLst>
              <a:ext uri="{FF2B5EF4-FFF2-40B4-BE49-F238E27FC236}">
                <a16:creationId xmlns:a16="http://schemas.microsoft.com/office/drawing/2014/main" id="{39FBA3CD-B2D7-4D26-96B4-DCEA0ADFD909}"/>
              </a:ext>
            </a:extLst>
          </p:cNvPr>
          <p:cNvSpPr txBox="1"/>
          <p:nvPr/>
        </p:nvSpPr>
        <p:spPr>
          <a:xfrm>
            <a:off x="1049223" y="5054879"/>
            <a:ext cx="10236388"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Abadi" panose="020B0604020104020204" pitchFamily="34" charset="0"/>
                <a:cs typeface="Carlito"/>
              </a:rPr>
              <a:t>Since </a:t>
            </a:r>
            <a:r>
              <a:rPr sz="1600" dirty="0">
                <a:latin typeface="Abadi" panose="020B0604020104020204" pitchFamily="34" charset="0"/>
                <a:cs typeface="Carlito"/>
              </a:rPr>
              <a:t>all </a:t>
            </a:r>
            <a:r>
              <a:rPr sz="1600" spc="-5" dirty="0">
                <a:latin typeface="Abadi" panose="020B0604020104020204" pitchFamily="34" charset="0"/>
                <a:cs typeface="Carlito"/>
              </a:rPr>
              <a:t>models </a:t>
            </a:r>
            <a:r>
              <a:rPr sz="1600" spc="-25" dirty="0">
                <a:latin typeface="Abadi" panose="020B0604020104020204" pitchFamily="34" charset="0"/>
                <a:cs typeface="Carlito"/>
              </a:rPr>
              <a:t>performed </a:t>
            </a:r>
            <a:r>
              <a:rPr sz="1600" spc="-5" dirty="0">
                <a:latin typeface="Abadi" panose="020B0604020104020204" pitchFamily="34" charset="0"/>
                <a:cs typeface="Carlito"/>
              </a:rPr>
              <a:t>the </a:t>
            </a:r>
            <a:r>
              <a:rPr sz="1600" spc="-10" dirty="0">
                <a:latin typeface="Abadi" panose="020B0604020104020204" pitchFamily="34" charset="0"/>
                <a:cs typeface="Carlito"/>
              </a:rPr>
              <a:t>same </a:t>
            </a:r>
            <a:r>
              <a:rPr sz="1600" spc="-25" dirty="0">
                <a:latin typeface="Abadi" panose="020B0604020104020204" pitchFamily="34" charset="0"/>
                <a:cs typeface="Carlito"/>
              </a:rPr>
              <a:t>for </a:t>
            </a:r>
            <a:r>
              <a:rPr sz="1600" spc="-5" dirty="0">
                <a:latin typeface="Abadi" panose="020B0604020104020204" pitchFamily="34" charset="0"/>
                <a:cs typeface="Carlito"/>
              </a:rPr>
              <a:t>the </a:t>
            </a:r>
            <a:r>
              <a:rPr sz="1600" spc="-20" dirty="0">
                <a:latin typeface="Abadi" panose="020B0604020104020204" pitchFamily="34" charset="0"/>
                <a:cs typeface="Carlito"/>
              </a:rPr>
              <a:t>test set, </a:t>
            </a:r>
            <a:r>
              <a:rPr sz="1600" spc="-5" dirty="0">
                <a:latin typeface="Abadi" panose="020B0604020104020204" pitchFamily="34" charset="0"/>
                <a:cs typeface="Carlito"/>
              </a:rPr>
              <a:t>the </a:t>
            </a:r>
            <a:r>
              <a:rPr sz="1600" spc="-20" dirty="0">
                <a:latin typeface="Abadi" panose="020B0604020104020204" pitchFamily="34" charset="0"/>
                <a:cs typeface="Carlito"/>
              </a:rPr>
              <a:t>confusion </a:t>
            </a:r>
            <a:r>
              <a:rPr sz="1600" spc="-10" dirty="0">
                <a:latin typeface="Abadi" panose="020B0604020104020204" pitchFamily="34" charset="0"/>
                <a:cs typeface="Carlito"/>
              </a:rPr>
              <a:t>matrix is </a:t>
            </a:r>
            <a:r>
              <a:rPr sz="1600" spc="-5" dirty="0">
                <a:latin typeface="Abadi" panose="020B0604020104020204" pitchFamily="34" charset="0"/>
                <a:cs typeface="Carlito"/>
              </a:rPr>
              <a:t>the </a:t>
            </a:r>
            <a:r>
              <a:rPr sz="1600" spc="-10" dirty="0">
                <a:latin typeface="Abadi" panose="020B0604020104020204" pitchFamily="34" charset="0"/>
                <a:cs typeface="Carlito"/>
              </a:rPr>
              <a:t>same </a:t>
            </a:r>
            <a:r>
              <a:rPr sz="1600" spc="-20" dirty="0">
                <a:latin typeface="Abadi" panose="020B0604020104020204" pitchFamily="34" charset="0"/>
                <a:cs typeface="Carlito"/>
              </a:rPr>
              <a:t>across </a:t>
            </a:r>
            <a:r>
              <a:rPr sz="1600" dirty="0">
                <a:latin typeface="Abadi" panose="020B0604020104020204" pitchFamily="34" charset="0"/>
                <a:cs typeface="Carlito"/>
              </a:rPr>
              <a:t>all </a:t>
            </a:r>
            <a:r>
              <a:rPr sz="1600" spc="-5" dirty="0">
                <a:latin typeface="Abadi" panose="020B0604020104020204" pitchFamily="34" charset="0"/>
                <a:cs typeface="Carlito"/>
              </a:rPr>
              <a:t>models.  The </a:t>
            </a:r>
            <a:r>
              <a:rPr sz="1600" spc="-15" dirty="0">
                <a:latin typeface="Abadi" panose="020B0604020104020204" pitchFamily="34" charset="0"/>
                <a:cs typeface="Carlito"/>
              </a:rPr>
              <a:t>models </a:t>
            </a:r>
            <a:r>
              <a:rPr sz="1600" spc="-20" dirty="0">
                <a:latin typeface="Abadi" panose="020B0604020104020204" pitchFamily="34" charset="0"/>
                <a:cs typeface="Carlito"/>
              </a:rPr>
              <a:t>predicted </a:t>
            </a:r>
            <a:r>
              <a:rPr sz="1600" spc="-5" dirty="0">
                <a:latin typeface="Abadi" panose="020B0604020104020204" pitchFamily="34" charset="0"/>
                <a:cs typeface="Carlito"/>
              </a:rPr>
              <a:t>12 </a:t>
            </a:r>
            <a:r>
              <a:rPr sz="1600" spc="-20" dirty="0">
                <a:latin typeface="Abadi" panose="020B0604020104020204" pitchFamily="34" charset="0"/>
                <a:cs typeface="Carlito"/>
              </a:rPr>
              <a:t>successful </a:t>
            </a:r>
            <a:r>
              <a:rPr sz="1600" spc="-10" dirty="0">
                <a:latin typeface="Abadi" panose="020B0604020104020204" pitchFamily="34" charset="0"/>
                <a:cs typeface="Carlito"/>
              </a:rPr>
              <a:t>landings </a:t>
            </a:r>
            <a:r>
              <a:rPr sz="1600" spc="-5" dirty="0">
                <a:latin typeface="Abadi" panose="020B0604020104020204" pitchFamily="34" charset="0"/>
                <a:cs typeface="Carlito"/>
              </a:rPr>
              <a:t>when the true label</a:t>
            </a:r>
            <a:r>
              <a:rPr sz="1600" spc="275" dirty="0">
                <a:latin typeface="Abadi" panose="020B0604020104020204" pitchFamily="34" charset="0"/>
                <a:cs typeface="Carlito"/>
              </a:rPr>
              <a:t> </a:t>
            </a:r>
            <a:r>
              <a:rPr sz="1600" spc="-20" dirty="0">
                <a:latin typeface="Abadi" panose="020B0604020104020204" pitchFamily="34" charset="0"/>
                <a:cs typeface="Carlito"/>
              </a:rPr>
              <a:t>was successful </a:t>
            </a:r>
            <a:r>
              <a:rPr sz="1600" spc="-10" dirty="0">
                <a:latin typeface="Abadi" panose="020B0604020104020204" pitchFamily="34" charset="0"/>
                <a:cs typeface="Carlito"/>
              </a:rPr>
              <a:t>landing.</a:t>
            </a:r>
            <a:endParaRPr sz="1600" dirty="0">
              <a:latin typeface="Abadi" panose="020B0604020104020204" pitchFamily="34" charset="0"/>
              <a:cs typeface="Carlito"/>
            </a:endParaRPr>
          </a:p>
          <a:p>
            <a:pPr marL="12700">
              <a:lnSpc>
                <a:spcPct val="100000"/>
              </a:lnSpc>
              <a:spcBef>
                <a:spcPts val="405"/>
              </a:spcBef>
            </a:pPr>
            <a:r>
              <a:rPr sz="1600" spc="-5" dirty="0">
                <a:latin typeface="Abadi" panose="020B0604020104020204" pitchFamily="34" charset="0"/>
                <a:cs typeface="Carlito"/>
              </a:rPr>
              <a:t>The </a:t>
            </a:r>
            <a:r>
              <a:rPr sz="1600" spc="-15" dirty="0">
                <a:latin typeface="Abadi" panose="020B0604020104020204" pitchFamily="34" charset="0"/>
                <a:cs typeface="Carlito"/>
              </a:rPr>
              <a:t>models </a:t>
            </a:r>
            <a:r>
              <a:rPr sz="1600" spc="-20" dirty="0">
                <a:latin typeface="Abadi" panose="020B0604020104020204" pitchFamily="34" charset="0"/>
                <a:cs typeface="Carlito"/>
              </a:rPr>
              <a:t>predicted </a:t>
            </a:r>
            <a:r>
              <a:rPr sz="1600" spc="-5" dirty="0">
                <a:latin typeface="Abadi" panose="020B0604020104020204" pitchFamily="34" charset="0"/>
                <a:cs typeface="Carlito"/>
              </a:rPr>
              <a:t>3 </a:t>
            </a:r>
            <a:r>
              <a:rPr sz="1600" spc="-20" dirty="0">
                <a:latin typeface="Abadi" panose="020B0604020104020204" pitchFamily="34" charset="0"/>
                <a:cs typeface="Carlito"/>
              </a:rPr>
              <a:t>unsuccessful </a:t>
            </a:r>
            <a:r>
              <a:rPr sz="1600" spc="-10" dirty="0">
                <a:latin typeface="Abadi" panose="020B0604020104020204" pitchFamily="34" charset="0"/>
                <a:cs typeface="Carlito"/>
              </a:rPr>
              <a:t>landings </a:t>
            </a:r>
            <a:r>
              <a:rPr sz="1600" spc="-5" dirty="0">
                <a:latin typeface="Abadi" panose="020B0604020104020204" pitchFamily="34" charset="0"/>
                <a:cs typeface="Carlito"/>
              </a:rPr>
              <a:t>when the true label </a:t>
            </a:r>
            <a:r>
              <a:rPr sz="1600" spc="-15" dirty="0">
                <a:latin typeface="Abadi" panose="020B0604020104020204" pitchFamily="34" charset="0"/>
                <a:cs typeface="Carlito"/>
              </a:rPr>
              <a:t>was </a:t>
            </a:r>
            <a:r>
              <a:rPr sz="1600" spc="-20" dirty="0">
                <a:latin typeface="Abadi" panose="020B0604020104020204" pitchFamily="34" charset="0"/>
                <a:cs typeface="Carlito"/>
              </a:rPr>
              <a:t>unsuccessful</a:t>
            </a:r>
            <a:r>
              <a:rPr sz="1600" spc="140" dirty="0">
                <a:latin typeface="Abadi" panose="020B0604020104020204" pitchFamily="34" charset="0"/>
                <a:cs typeface="Carlito"/>
              </a:rPr>
              <a:t> </a:t>
            </a:r>
            <a:r>
              <a:rPr sz="1600" spc="-10" dirty="0">
                <a:latin typeface="Abadi" panose="020B0604020104020204" pitchFamily="34" charset="0"/>
                <a:cs typeface="Carlito"/>
              </a:rPr>
              <a:t>landing.</a:t>
            </a:r>
            <a:endParaRPr sz="1600" dirty="0">
              <a:latin typeface="Abadi" panose="020B0604020104020204" pitchFamily="34" charset="0"/>
              <a:cs typeface="Carlito"/>
            </a:endParaRPr>
          </a:p>
          <a:p>
            <a:pPr marL="12700" marR="5080">
              <a:lnSpc>
                <a:spcPts val="2330"/>
              </a:lnSpc>
              <a:spcBef>
                <a:spcPts val="135"/>
              </a:spcBef>
            </a:pPr>
            <a:r>
              <a:rPr sz="1600" spc="-5" dirty="0">
                <a:latin typeface="Abadi" panose="020B0604020104020204" pitchFamily="34" charset="0"/>
                <a:cs typeface="Carlito"/>
              </a:rPr>
              <a:t>The </a:t>
            </a:r>
            <a:r>
              <a:rPr sz="1600" spc="-15" dirty="0">
                <a:latin typeface="Abadi" panose="020B0604020104020204" pitchFamily="34" charset="0"/>
                <a:cs typeface="Carlito"/>
              </a:rPr>
              <a:t>models </a:t>
            </a:r>
            <a:r>
              <a:rPr sz="1600" spc="-20" dirty="0">
                <a:latin typeface="Abadi" panose="020B0604020104020204" pitchFamily="34" charset="0"/>
                <a:cs typeface="Carlito"/>
              </a:rPr>
              <a:t>predicted </a:t>
            </a:r>
            <a:r>
              <a:rPr sz="1600" spc="-5" dirty="0">
                <a:latin typeface="Abadi" panose="020B0604020104020204" pitchFamily="34" charset="0"/>
                <a:cs typeface="Carlito"/>
              </a:rPr>
              <a:t>3 </a:t>
            </a:r>
            <a:r>
              <a:rPr sz="1600" spc="-20" dirty="0">
                <a:latin typeface="Abadi" panose="020B0604020104020204" pitchFamily="34" charset="0"/>
                <a:cs typeface="Carlito"/>
              </a:rPr>
              <a:t>successful </a:t>
            </a:r>
            <a:r>
              <a:rPr sz="1600" spc="-10" dirty="0">
                <a:latin typeface="Abadi" panose="020B0604020104020204" pitchFamily="34" charset="0"/>
                <a:cs typeface="Carlito"/>
              </a:rPr>
              <a:t>landings </a:t>
            </a:r>
            <a:r>
              <a:rPr sz="1600" spc="-5" dirty="0">
                <a:latin typeface="Abadi" panose="020B0604020104020204" pitchFamily="34" charset="0"/>
                <a:cs typeface="Carlito"/>
              </a:rPr>
              <a:t>when the true label </a:t>
            </a:r>
            <a:r>
              <a:rPr sz="1600" spc="-20" dirty="0">
                <a:latin typeface="Abadi" panose="020B0604020104020204" pitchFamily="34" charset="0"/>
                <a:cs typeface="Carlito"/>
              </a:rPr>
              <a:t>was unsuccessful </a:t>
            </a:r>
            <a:r>
              <a:rPr sz="1600" spc="-10" dirty="0">
                <a:latin typeface="Abadi" panose="020B0604020104020204" pitchFamily="34" charset="0"/>
                <a:cs typeface="Carlito"/>
              </a:rPr>
              <a:t>landings </a:t>
            </a:r>
            <a:r>
              <a:rPr sz="1600" spc="-20" dirty="0">
                <a:latin typeface="Abadi" panose="020B0604020104020204" pitchFamily="34" charset="0"/>
                <a:cs typeface="Carlito"/>
              </a:rPr>
              <a:t>(false positives).  </a:t>
            </a:r>
            <a:r>
              <a:rPr sz="1600" spc="-15" dirty="0">
                <a:latin typeface="Abadi" panose="020B0604020104020204" pitchFamily="34" charset="0"/>
                <a:cs typeface="Carlito"/>
              </a:rPr>
              <a:t>Our </a:t>
            </a:r>
            <a:r>
              <a:rPr sz="1600" spc="-5" dirty="0">
                <a:latin typeface="Abadi" panose="020B0604020104020204" pitchFamily="34" charset="0"/>
                <a:cs typeface="Carlito"/>
              </a:rPr>
              <a:t>models </a:t>
            </a:r>
            <a:r>
              <a:rPr sz="1600" spc="-20" dirty="0">
                <a:latin typeface="Abadi" panose="020B0604020104020204" pitchFamily="34" charset="0"/>
                <a:cs typeface="Carlito"/>
              </a:rPr>
              <a:t>over predict successful</a:t>
            </a:r>
            <a:r>
              <a:rPr sz="1600" spc="130" dirty="0">
                <a:latin typeface="Abadi" panose="020B0604020104020204" pitchFamily="34" charset="0"/>
                <a:cs typeface="Carlito"/>
              </a:rPr>
              <a:t> </a:t>
            </a:r>
            <a:r>
              <a:rPr sz="1600" spc="-10" dirty="0">
                <a:latin typeface="Abadi" panose="020B0604020104020204" pitchFamily="34" charset="0"/>
                <a:cs typeface="Carlito"/>
              </a:rPr>
              <a:t>landings.</a:t>
            </a:r>
            <a:endParaRPr sz="1600" dirty="0">
              <a:latin typeface="Abadi" panose="020B0604020104020204" pitchFamily="34" charset="0"/>
              <a:cs typeface="Carlito"/>
            </a:endParaRPr>
          </a:p>
        </p:txBody>
      </p:sp>
      <p:sp>
        <p:nvSpPr>
          <p:cNvPr id="7" name="object 7">
            <a:extLst>
              <a:ext uri="{FF2B5EF4-FFF2-40B4-BE49-F238E27FC236}">
                <a16:creationId xmlns:a16="http://schemas.microsoft.com/office/drawing/2014/main" id="{FC815DBF-25D8-4DF9-B217-3EACF980B0A3}"/>
              </a:ext>
            </a:extLst>
          </p:cNvPr>
          <p:cNvSpPr/>
          <p:nvPr/>
        </p:nvSpPr>
        <p:spPr>
          <a:xfrm>
            <a:off x="3132658" y="1485519"/>
            <a:ext cx="4541520" cy="3453383"/>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6BB12705-AAC5-4AC7-AB14-F40A7D0438E2}"/>
              </a:ext>
            </a:extLst>
          </p:cNvPr>
          <p:cNvSpPr txBox="1"/>
          <p:nvPr/>
        </p:nvSpPr>
        <p:spPr>
          <a:xfrm>
            <a:off x="8136001" y="2363851"/>
            <a:ext cx="3149610" cy="843821"/>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Abadi" panose="020B0604020104020204" pitchFamily="34" charset="0"/>
                <a:cs typeface="Carlito"/>
              </a:rPr>
              <a:t>Correct predictions are  </a:t>
            </a:r>
            <a:r>
              <a:rPr sz="1800" spc="-5" dirty="0">
                <a:latin typeface="Abadi" panose="020B0604020104020204" pitchFamily="34" charset="0"/>
                <a:cs typeface="Carlito"/>
              </a:rPr>
              <a:t>on </a:t>
            </a:r>
            <a:r>
              <a:rPr sz="1800" dirty="0">
                <a:latin typeface="Abadi" panose="020B0604020104020204" pitchFamily="34" charset="0"/>
                <a:cs typeface="Carlito"/>
              </a:rPr>
              <a:t>a </a:t>
            </a:r>
            <a:r>
              <a:rPr sz="1800" spc="-10" dirty="0">
                <a:latin typeface="Abadi" panose="020B0604020104020204" pitchFamily="34" charset="0"/>
                <a:cs typeface="Carlito"/>
              </a:rPr>
              <a:t>diagonal </a:t>
            </a:r>
            <a:r>
              <a:rPr sz="1800" spc="-20" dirty="0">
                <a:latin typeface="Abadi" panose="020B0604020104020204" pitchFamily="34" charset="0"/>
                <a:cs typeface="Carlito"/>
              </a:rPr>
              <a:t>from </a:t>
            </a:r>
            <a:r>
              <a:rPr sz="1800" spc="-15" dirty="0">
                <a:latin typeface="Abadi" panose="020B0604020104020204" pitchFamily="34" charset="0"/>
                <a:cs typeface="Carlito"/>
              </a:rPr>
              <a:t>top  </a:t>
            </a:r>
            <a:r>
              <a:rPr sz="1800" spc="-5" dirty="0">
                <a:latin typeface="Abadi" panose="020B0604020104020204" pitchFamily="34" charset="0"/>
                <a:cs typeface="Carlito"/>
              </a:rPr>
              <a:t>left </a:t>
            </a:r>
            <a:r>
              <a:rPr sz="1800" spc="-15" dirty="0">
                <a:latin typeface="Abadi" panose="020B0604020104020204" pitchFamily="34" charset="0"/>
                <a:cs typeface="Carlito"/>
              </a:rPr>
              <a:t>to </a:t>
            </a:r>
            <a:r>
              <a:rPr sz="1800" spc="-20" dirty="0">
                <a:latin typeface="Abadi" panose="020B0604020104020204" pitchFamily="34" charset="0"/>
                <a:cs typeface="Carlito"/>
              </a:rPr>
              <a:t>bottom</a:t>
            </a:r>
            <a:r>
              <a:rPr sz="1800" spc="-80" dirty="0">
                <a:latin typeface="Abadi" panose="020B0604020104020204" pitchFamily="34" charset="0"/>
                <a:cs typeface="Carlito"/>
              </a:rPr>
              <a:t> </a:t>
            </a:r>
            <a:r>
              <a:rPr sz="1800" spc="-5" dirty="0">
                <a:latin typeface="Abadi" panose="020B0604020104020204" pitchFamily="34" charset="0"/>
                <a:cs typeface="Carlito"/>
              </a:rPr>
              <a:t>right.</a:t>
            </a:r>
            <a:endParaRPr sz="1800" dirty="0">
              <a:latin typeface="Abadi" panose="020B0604020104020204" pitchFamily="34" charset="0"/>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9216" y="1522254"/>
            <a:ext cx="105771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https://github.com/LuisGanon/Applied-Data-Science-Capstone/tree/main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192"/>
            <a:ext cx="10515600" cy="4351338"/>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a:t>
            </a:r>
            <a:r>
              <a:rPr lang="en-US" sz="2000" dirty="0" err="1">
                <a:solidFill>
                  <a:schemeClr val="accent3">
                    <a:lumMod val="25000"/>
                  </a:schemeClr>
                </a:solidFill>
                <a:latin typeface="Abadi" panose="020B0604020104020204" pitchFamily="34" charset="0"/>
              </a:rPr>
              <a:t>webscraping</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Space X API Data Columns</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Date, </a:t>
            </a:r>
            <a:r>
              <a:rPr lang="en-US" sz="2000" dirty="0" err="1">
                <a:solidFill>
                  <a:schemeClr val="accent3">
                    <a:lumMod val="25000"/>
                  </a:schemeClr>
                </a:solidFill>
                <a:latin typeface="Abadi" panose="020B0604020104020204" pitchFamily="34" charset="0"/>
              </a:rPr>
              <a:t>BoosterVersion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Outcome, Flights, </a:t>
            </a:r>
            <a:r>
              <a:rPr lang="en-US" sz="2000" dirty="0" err="1">
                <a:solidFill>
                  <a:schemeClr val="accent3">
                    <a:lumMod val="25000"/>
                  </a:schemeClr>
                </a:solidFill>
                <a:latin typeface="Abadi" panose="020B0604020104020204" pitchFamily="34" charset="0"/>
              </a:rPr>
              <a:t>GridFins</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Reused, Legs,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Block, </a:t>
            </a:r>
            <a:r>
              <a:rPr lang="en-US" sz="2000" dirty="0" err="1">
                <a:solidFill>
                  <a:schemeClr val="accent3">
                    <a:lumMod val="25000"/>
                  </a:schemeClr>
                </a:solidFill>
                <a:latin typeface="Abadi" panose="020B0604020104020204" pitchFamily="34" charset="0"/>
              </a:rPr>
              <a:t>ReusedCount</a:t>
            </a:r>
            <a:r>
              <a:rPr lang="en-US" sz="2000" dirty="0">
                <a:solidFill>
                  <a:schemeClr val="accent3">
                    <a:lumMod val="25000"/>
                  </a:schemeClr>
                </a:solidFill>
                <a:latin typeface="Abadi" panose="020B0604020104020204" pitchFamily="34" charset="0"/>
              </a:rPr>
              <a:t>, Serial, Longitude, Latitude</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Wikipedia </a:t>
            </a:r>
            <a:r>
              <a:rPr lang="en-US" sz="2000" b="1" dirty="0" err="1">
                <a:solidFill>
                  <a:schemeClr val="accent3">
                    <a:lumMod val="25000"/>
                  </a:schemeClr>
                </a:solidFill>
                <a:latin typeface="Abadi" panose="020B0604020104020204" pitchFamily="34" charset="0"/>
              </a:rPr>
              <a:t>Webscrape</a:t>
            </a:r>
            <a:r>
              <a:rPr lang="en-US" sz="2000" b="1" dirty="0">
                <a:solidFill>
                  <a:schemeClr val="accent3">
                    <a:lumMod val="25000"/>
                  </a:schemeClr>
                </a:solidFill>
                <a:latin typeface="Abadi" panose="020B0604020104020204" pitchFamily="34" charset="0"/>
              </a:rPr>
              <a:t> Data Columns</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Flight No., Launch site, Payload,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https://github.com/LuisGanon/Applied-Data-Science-Capstone/blob/main/Week%2001-01%20Hands-on%20Lab%20Complete%20the%20Data%20Collection%20API%20Lab.ipynb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a:extLst>
              <a:ext uri="{FF2B5EF4-FFF2-40B4-BE49-F238E27FC236}">
                <a16:creationId xmlns:a16="http://schemas.microsoft.com/office/drawing/2014/main" id="{AA62E21E-DBA4-4302-A627-09781EA99166}"/>
              </a:ext>
            </a:extLst>
          </p:cNvPr>
          <p:cNvSpPr/>
          <p:nvPr/>
        </p:nvSpPr>
        <p:spPr>
          <a:xfrm>
            <a:off x="5689128" y="2228976"/>
            <a:ext cx="237744" cy="1389888"/>
          </a:xfrm>
          <a:prstGeom prst="rect">
            <a:avLst/>
          </a:prstGeom>
          <a:blipFill>
            <a:blip r:embed="rId3"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CE894B6B-9EC9-4AC0-ACED-ABBF903677A5}"/>
              </a:ext>
            </a:extLst>
          </p:cNvPr>
          <p:cNvGrpSpPr/>
          <p:nvPr/>
        </p:nvGrpSpPr>
        <p:grpSpPr>
          <a:xfrm>
            <a:off x="5408711" y="1953133"/>
            <a:ext cx="1851660" cy="1607820"/>
            <a:chOff x="4782311" y="1478280"/>
            <a:chExt cx="1851660" cy="1607820"/>
          </a:xfrm>
        </p:grpSpPr>
        <p:sp>
          <p:nvSpPr>
            <p:cNvPr id="9" name="object 8">
              <a:extLst>
                <a:ext uri="{FF2B5EF4-FFF2-40B4-BE49-F238E27FC236}">
                  <a16:creationId xmlns:a16="http://schemas.microsoft.com/office/drawing/2014/main" id="{007DB809-E431-4EC6-9E81-F5D673D779D2}"/>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80F06B0C-35D0-49DB-8253-B234C7B24D17}"/>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C1D4F278-4A65-44E3-9884-7FCE805BA931}"/>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3ACEDF42-3515-45B9-BC40-98C0A80F6585}"/>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5F2F83B6-911A-4B48-8517-26009F3C9B30}"/>
              </a:ext>
            </a:extLst>
          </p:cNvPr>
          <p:cNvSpPr txBox="1"/>
          <p:nvPr/>
        </p:nvSpPr>
        <p:spPr>
          <a:xfrm>
            <a:off x="5642265" y="2240914"/>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 name="object 13">
            <a:extLst>
              <a:ext uri="{FF2B5EF4-FFF2-40B4-BE49-F238E27FC236}">
                <a16:creationId xmlns:a16="http://schemas.microsoft.com/office/drawing/2014/main" id="{055D80A3-E74D-4BDE-9C83-BCB4D58D2AEE}"/>
              </a:ext>
            </a:extLst>
          </p:cNvPr>
          <p:cNvGrpSpPr/>
          <p:nvPr/>
        </p:nvGrpSpPr>
        <p:grpSpPr>
          <a:xfrm>
            <a:off x="5408711" y="3282060"/>
            <a:ext cx="1851660" cy="1666239"/>
            <a:chOff x="4782311" y="2807207"/>
            <a:chExt cx="1851660" cy="1666239"/>
          </a:xfrm>
        </p:grpSpPr>
        <p:sp>
          <p:nvSpPr>
            <p:cNvPr id="15" name="object 14">
              <a:extLst>
                <a:ext uri="{FF2B5EF4-FFF2-40B4-BE49-F238E27FC236}">
                  <a16:creationId xmlns:a16="http://schemas.microsoft.com/office/drawing/2014/main" id="{6F3EC0E8-232C-4576-8E8E-FA75B232D20B}"/>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6C992BD7-AE32-4C48-AD28-731E17AB3CC4}"/>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F9F80907-A359-4D18-AEAE-8546A090574D}"/>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08DFD72-864B-493C-B5F6-80C255D62A77}"/>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F5A7CDFC-0230-47CC-96A3-58459CFEE40C}"/>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84433DA4-844E-4249-8BB3-9A5A0F7540FC}"/>
              </a:ext>
            </a:extLst>
          </p:cNvPr>
          <p:cNvSpPr txBox="1"/>
          <p:nvPr/>
        </p:nvSpPr>
        <p:spPr>
          <a:xfrm>
            <a:off x="5642265" y="3361436"/>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1" name="object 20">
            <a:extLst>
              <a:ext uri="{FF2B5EF4-FFF2-40B4-BE49-F238E27FC236}">
                <a16:creationId xmlns:a16="http://schemas.microsoft.com/office/drawing/2014/main" id="{F1404557-F7BF-45F5-A70A-B7152874518A}"/>
              </a:ext>
            </a:extLst>
          </p:cNvPr>
          <p:cNvGrpSpPr/>
          <p:nvPr/>
        </p:nvGrpSpPr>
        <p:grpSpPr>
          <a:xfrm>
            <a:off x="5408711" y="4612512"/>
            <a:ext cx="2790825" cy="1141730"/>
            <a:chOff x="4782311" y="4137659"/>
            <a:chExt cx="2790825" cy="1141730"/>
          </a:xfrm>
        </p:grpSpPr>
        <p:sp>
          <p:nvSpPr>
            <p:cNvPr id="22" name="object 21">
              <a:extLst>
                <a:ext uri="{FF2B5EF4-FFF2-40B4-BE49-F238E27FC236}">
                  <a16:creationId xmlns:a16="http://schemas.microsoft.com/office/drawing/2014/main" id="{D1853F51-9113-4657-9B58-9386C4CACA9D}"/>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055DC5B7-B62F-43FD-8EED-5CAA73E811E1}"/>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B084322C-27BE-46CC-A288-665D106F3CFF}"/>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7D3E1FA8-E31C-4F8A-AE62-460D58F61353}"/>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8FEF2D9B-B7B7-40A6-AA6F-8C092AAB2CDA}"/>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9B10FDC3-6794-4275-8F0A-6BCDEBAA77EB}"/>
              </a:ext>
            </a:extLst>
          </p:cNvPr>
          <p:cNvSpPr txBox="1"/>
          <p:nvPr/>
        </p:nvSpPr>
        <p:spPr>
          <a:xfrm>
            <a:off x="5604165" y="4795773"/>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a:extLst>
              <a:ext uri="{FF2B5EF4-FFF2-40B4-BE49-F238E27FC236}">
                <a16:creationId xmlns:a16="http://schemas.microsoft.com/office/drawing/2014/main" id="{08A7E8B3-6D11-44C1-87DA-81E694930B5E}"/>
              </a:ext>
            </a:extLst>
          </p:cNvPr>
          <p:cNvGrpSpPr/>
          <p:nvPr/>
        </p:nvGrpSpPr>
        <p:grpSpPr>
          <a:xfrm>
            <a:off x="7766340" y="3548760"/>
            <a:ext cx="1859280" cy="2205355"/>
            <a:chOff x="7139940" y="3073907"/>
            <a:chExt cx="1859280" cy="2205355"/>
          </a:xfrm>
        </p:grpSpPr>
        <p:sp>
          <p:nvSpPr>
            <p:cNvPr id="29" name="object 28">
              <a:extLst>
                <a:ext uri="{FF2B5EF4-FFF2-40B4-BE49-F238E27FC236}">
                  <a16:creationId xmlns:a16="http://schemas.microsoft.com/office/drawing/2014/main" id="{A0827D7F-65CE-403C-8DDA-DC731BEA7D2F}"/>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194B778D-6339-4A13-9D5E-E82CE39E4B51}"/>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8872C7CF-7207-4F2A-83EA-455AFBDBB8BC}"/>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4A2660FF-4C7D-44E5-9DC7-361AEF440ED2}"/>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E77BCEB3-BBE4-4936-B2DF-29793656E246}"/>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4FED4B05-7851-42A0-A36A-E9BD9DC0474B}"/>
              </a:ext>
            </a:extLst>
          </p:cNvPr>
          <p:cNvSpPr txBox="1"/>
          <p:nvPr/>
        </p:nvSpPr>
        <p:spPr>
          <a:xfrm>
            <a:off x="7927121" y="4900295"/>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a:extLst>
              <a:ext uri="{FF2B5EF4-FFF2-40B4-BE49-F238E27FC236}">
                <a16:creationId xmlns:a16="http://schemas.microsoft.com/office/drawing/2014/main" id="{BC986953-1E32-44D6-A0DA-FBB2532718C7}"/>
              </a:ext>
            </a:extLst>
          </p:cNvPr>
          <p:cNvGrpSpPr/>
          <p:nvPr/>
        </p:nvGrpSpPr>
        <p:grpSpPr>
          <a:xfrm>
            <a:off x="7766340" y="2219832"/>
            <a:ext cx="1868805" cy="2205355"/>
            <a:chOff x="7139940" y="1744979"/>
            <a:chExt cx="1868805" cy="2205355"/>
          </a:xfrm>
        </p:grpSpPr>
        <p:sp>
          <p:nvSpPr>
            <p:cNvPr id="36" name="object 35">
              <a:extLst>
                <a:ext uri="{FF2B5EF4-FFF2-40B4-BE49-F238E27FC236}">
                  <a16:creationId xmlns:a16="http://schemas.microsoft.com/office/drawing/2014/main" id="{B8158FA4-B3AF-438B-AD37-55C7D6BA0896}"/>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6878CC81-179C-4757-862E-C00493715210}"/>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27E3091E-7AFB-4A0B-BF07-97EC86029329}"/>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3F6EC8E5-6C53-468E-B3B4-F5E829C192EC}"/>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11885108-3DC6-4FEA-BC37-2E36FB28E6EF}"/>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6DA0F6B1-73E7-4141-97B9-0AF146FB7A91}"/>
              </a:ext>
            </a:extLst>
          </p:cNvPr>
          <p:cNvSpPr txBox="1"/>
          <p:nvPr/>
        </p:nvSpPr>
        <p:spPr>
          <a:xfrm>
            <a:off x="7917978" y="3570858"/>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a:extLst>
              <a:ext uri="{FF2B5EF4-FFF2-40B4-BE49-F238E27FC236}">
                <a16:creationId xmlns:a16="http://schemas.microsoft.com/office/drawing/2014/main" id="{E1CB6241-0AFE-43FA-B000-E4FDECE05A68}"/>
              </a:ext>
            </a:extLst>
          </p:cNvPr>
          <p:cNvGrpSpPr/>
          <p:nvPr/>
        </p:nvGrpSpPr>
        <p:grpSpPr>
          <a:xfrm>
            <a:off x="7766340" y="1953133"/>
            <a:ext cx="2790825" cy="1143000"/>
            <a:chOff x="7139940" y="1478280"/>
            <a:chExt cx="2790825" cy="1143000"/>
          </a:xfrm>
        </p:grpSpPr>
        <p:sp>
          <p:nvSpPr>
            <p:cNvPr id="43" name="object 42">
              <a:extLst>
                <a:ext uri="{FF2B5EF4-FFF2-40B4-BE49-F238E27FC236}">
                  <a16:creationId xmlns:a16="http://schemas.microsoft.com/office/drawing/2014/main" id="{B403BE5E-4474-4649-AB55-39ACC078D6FC}"/>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1C43ABA0-E701-4FF3-AE90-99C650F27027}"/>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5FC578AE-8549-4553-A4E5-0277FC44AF2F}"/>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F75535EA-4D6F-44F8-842A-AD3D8B689B05}"/>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47" name="object 46">
              <a:extLst>
                <a:ext uri="{FF2B5EF4-FFF2-40B4-BE49-F238E27FC236}">
                  <a16:creationId xmlns:a16="http://schemas.microsoft.com/office/drawing/2014/main" id="{1A6B7236-B4E1-416C-AB17-13BF246ACA2E}"/>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48" name="object 47">
            <a:extLst>
              <a:ext uri="{FF2B5EF4-FFF2-40B4-BE49-F238E27FC236}">
                <a16:creationId xmlns:a16="http://schemas.microsoft.com/office/drawing/2014/main" id="{D169AA7E-0344-4258-B557-D8923F8A0582}"/>
              </a:ext>
            </a:extLst>
          </p:cNvPr>
          <p:cNvSpPr txBox="1">
            <a:spLocks/>
          </p:cNvSpPr>
          <p:nvPr/>
        </p:nvSpPr>
        <p:spPr>
          <a:xfrm>
            <a:off x="7980461" y="2135758"/>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49" name="object 48">
            <a:extLst>
              <a:ext uri="{FF2B5EF4-FFF2-40B4-BE49-F238E27FC236}">
                <a16:creationId xmlns:a16="http://schemas.microsoft.com/office/drawing/2014/main" id="{8895B22B-BDC5-4815-B093-271F082E9035}"/>
              </a:ext>
            </a:extLst>
          </p:cNvPr>
          <p:cNvGrpSpPr/>
          <p:nvPr/>
        </p:nvGrpSpPr>
        <p:grpSpPr>
          <a:xfrm>
            <a:off x="10122443" y="1953133"/>
            <a:ext cx="1894839" cy="1143000"/>
            <a:chOff x="9496043" y="1478280"/>
            <a:chExt cx="1894839" cy="1143000"/>
          </a:xfrm>
        </p:grpSpPr>
        <p:sp>
          <p:nvSpPr>
            <p:cNvPr id="50" name="object 49">
              <a:extLst>
                <a:ext uri="{FF2B5EF4-FFF2-40B4-BE49-F238E27FC236}">
                  <a16:creationId xmlns:a16="http://schemas.microsoft.com/office/drawing/2014/main" id="{179AA022-B8B4-47A9-BCB3-9A34D46A3E18}"/>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51" name="object 50">
              <a:extLst>
                <a:ext uri="{FF2B5EF4-FFF2-40B4-BE49-F238E27FC236}">
                  <a16:creationId xmlns:a16="http://schemas.microsoft.com/office/drawing/2014/main" id="{1A1D7245-0393-40D6-A390-9C2B9DE75D7C}"/>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52" name="object 51">
              <a:extLst>
                <a:ext uri="{FF2B5EF4-FFF2-40B4-BE49-F238E27FC236}">
                  <a16:creationId xmlns:a16="http://schemas.microsoft.com/office/drawing/2014/main" id="{53CB6C89-5A26-4B59-9830-601B054B4BD6}"/>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53" name="object 52">
            <a:extLst>
              <a:ext uri="{FF2B5EF4-FFF2-40B4-BE49-F238E27FC236}">
                <a16:creationId xmlns:a16="http://schemas.microsoft.com/office/drawing/2014/main" id="{668EB3E1-F2A0-4F4B-8043-587FFFE7C40A}"/>
              </a:ext>
            </a:extLst>
          </p:cNvPr>
          <p:cNvSpPr txBox="1"/>
          <p:nvPr/>
        </p:nvSpPr>
        <p:spPr>
          <a:xfrm>
            <a:off x="10266716" y="2135758"/>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https://github.com/LuisGanon/Applied-Data-Science-Capstone/blob/main/Week%2001-02%20Hands-on%20Lab%20Complete%20the%20Data%20Collection%20with%20Web%20Scraping%20lab.ipynb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a:extLst>
              <a:ext uri="{FF2B5EF4-FFF2-40B4-BE49-F238E27FC236}">
                <a16:creationId xmlns:a16="http://schemas.microsoft.com/office/drawing/2014/main" id="{244AFC40-E026-482F-8BDE-77157A866C0B}"/>
              </a:ext>
            </a:extLst>
          </p:cNvPr>
          <p:cNvGrpSpPr>
            <a:grpSpLocks noChangeAspect="1"/>
          </p:cNvGrpSpPr>
          <p:nvPr/>
        </p:nvGrpSpPr>
        <p:grpSpPr>
          <a:xfrm>
            <a:off x="5070347" y="1430083"/>
            <a:ext cx="2621280" cy="2318385"/>
            <a:chOff x="5111496" y="713231"/>
            <a:chExt cx="2621280" cy="2318385"/>
          </a:xfrm>
        </p:grpSpPr>
        <p:sp>
          <p:nvSpPr>
            <p:cNvPr id="8" name="object 7">
              <a:extLst>
                <a:ext uri="{FF2B5EF4-FFF2-40B4-BE49-F238E27FC236}">
                  <a16:creationId xmlns:a16="http://schemas.microsoft.com/office/drawing/2014/main" id="{5A86BE5B-F195-4DEF-A9A8-5CA926521EFB}"/>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88167B3F-695D-421E-952D-F705794A587C}"/>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3E1934C9-2313-43FC-83A8-1AC6B5BAAB9F}"/>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DC2402F3-E33D-4E8B-BBC5-EBF1355C01D0}"/>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22D3E33F-CEA1-4C12-A326-C8EBCEEC2EE1}"/>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a:p>
          </p:txBody>
        </p:sp>
      </p:grpSp>
      <p:sp>
        <p:nvSpPr>
          <p:cNvPr id="14" name="object 12">
            <a:extLst>
              <a:ext uri="{FF2B5EF4-FFF2-40B4-BE49-F238E27FC236}">
                <a16:creationId xmlns:a16="http://schemas.microsoft.com/office/drawing/2014/main" id="{A7093385-7B78-4BAE-811B-2E20583BBC47}"/>
              </a:ext>
            </a:extLst>
          </p:cNvPr>
          <p:cNvSpPr txBox="1">
            <a:spLocks noChangeAspect="1"/>
          </p:cNvSpPr>
          <p:nvPr/>
        </p:nvSpPr>
        <p:spPr>
          <a:xfrm>
            <a:off x="5273420" y="1820989"/>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a:extLst>
              <a:ext uri="{FF2B5EF4-FFF2-40B4-BE49-F238E27FC236}">
                <a16:creationId xmlns:a16="http://schemas.microsoft.com/office/drawing/2014/main" id="{221E3B3D-4E1B-4DA6-904E-9FB65464634F}"/>
              </a:ext>
            </a:extLst>
          </p:cNvPr>
          <p:cNvGrpSpPr>
            <a:grpSpLocks noChangeAspect="1"/>
          </p:cNvGrpSpPr>
          <p:nvPr/>
        </p:nvGrpSpPr>
        <p:grpSpPr>
          <a:xfrm>
            <a:off x="5070347" y="3306128"/>
            <a:ext cx="2580640" cy="2318385"/>
            <a:chOff x="5111496" y="2589276"/>
            <a:chExt cx="2580640" cy="2318385"/>
          </a:xfrm>
        </p:grpSpPr>
        <p:sp>
          <p:nvSpPr>
            <p:cNvPr id="16" name="object 14">
              <a:extLst>
                <a:ext uri="{FF2B5EF4-FFF2-40B4-BE49-F238E27FC236}">
                  <a16:creationId xmlns:a16="http://schemas.microsoft.com/office/drawing/2014/main" id="{05C395BF-B4F5-4CB2-8F49-6A9DAA75D6B8}"/>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5D3046FE-6B67-4B99-9A5A-737833B40B4D}"/>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AF55C85C-69F5-497E-925D-B282A429804F}"/>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19" name="object 17">
              <a:extLst>
                <a:ext uri="{FF2B5EF4-FFF2-40B4-BE49-F238E27FC236}">
                  <a16:creationId xmlns:a16="http://schemas.microsoft.com/office/drawing/2014/main" id="{8D324C5B-9140-47B3-A6C7-7AFAE1C1065C}"/>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46A7D764-4944-42B0-98F5-3507C34C14E4}"/>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a:p>
          </p:txBody>
        </p:sp>
      </p:grpSp>
      <p:sp>
        <p:nvSpPr>
          <p:cNvPr id="21" name="object 19">
            <a:extLst>
              <a:ext uri="{FF2B5EF4-FFF2-40B4-BE49-F238E27FC236}">
                <a16:creationId xmlns:a16="http://schemas.microsoft.com/office/drawing/2014/main" id="{45A9D89B-E4DD-4F08-9EDD-75736CF44F08}"/>
              </a:ext>
            </a:extLst>
          </p:cNvPr>
          <p:cNvSpPr txBox="1">
            <a:spLocks noChangeAspect="1"/>
          </p:cNvSpPr>
          <p:nvPr/>
        </p:nvSpPr>
        <p:spPr>
          <a:xfrm>
            <a:off x="5473445" y="3697541"/>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a:extLst>
              <a:ext uri="{FF2B5EF4-FFF2-40B4-BE49-F238E27FC236}">
                <a16:creationId xmlns:a16="http://schemas.microsoft.com/office/drawing/2014/main" id="{0845F525-4124-4896-876B-FEC694AED49F}"/>
              </a:ext>
            </a:extLst>
          </p:cNvPr>
          <p:cNvGrpSpPr>
            <a:grpSpLocks noChangeAspect="1"/>
          </p:cNvGrpSpPr>
          <p:nvPr/>
        </p:nvGrpSpPr>
        <p:grpSpPr>
          <a:xfrm>
            <a:off x="5070347" y="5182172"/>
            <a:ext cx="3906520" cy="1580515"/>
            <a:chOff x="5111496" y="4465320"/>
            <a:chExt cx="3906520" cy="1580515"/>
          </a:xfrm>
        </p:grpSpPr>
        <p:sp>
          <p:nvSpPr>
            <p:cNvPr id="23" name="object 21">
              <a:extLst>
                <a:ext uri="{FF2B5EF4-FFF2-40B4-BE49-F238E27FC236}">
                  <a16:creationId xmlns:a16="http://schemas.microsoft.com/office/drawing/2014/main" id="{4FA5FB17-061F-461A-B1A4-BE294FF828E4}"/>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4" name="object 22">
              <a:extLst>
                <a:ext uri="{FF2B5EF4-FFF2-40B4-BE49-F238E27FC236}">
                  <a16:creationId xmlns:a16="http://schemas.microsoft.com/office/drawing/2014/main" id="{757FEB94-7570-4866-A381-F194AE224A7B}"/>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5" name="object 23">
              <a:extLst>
                <a:ext uri="{FF2B5EF4-FFF2-40B4-BE49-F238E27FC236}">
                  <a16:creationId xmlns:a16="http://schemas.microsoft.com/office/drawing/2014/main" id="{D5595057-EB59-4BCD-AEC2-F57419F4D532}"/>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26" name="object 24">
              <a:extLst>
                <a:ext uri="{FF2B5EF4-FFF2-40B4-BE49-F238E27FC236}">
                  <a16:creationId xmlns:a16="http://schemas.microsoft.com/office/drawing/2014/main" id="{E238AEAC-5149-4B24-B7F5-96101ABBF777}"/>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7" name="object 25">
              <a:extLst>
                <a:ext uri="{FF2B5EF4-FFF2-40B4-BE49-F238E27FC236}">
                  <a16:creationId xmlns:a16="http://schemas.microsoft.com/office/drawing/2014/main" id="{8FA04CA0-4EB8-46C7-943A-526A4675CC7F}"/>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a:p>
          </p:txBody>
        </p:sp>
      </p:grpSp>
      <p:sp>
        <p:nvSpPr>
          <p:cNvPr id="28" name="object 26">
            <a:extLst>
              <a:ext uri="{FF2B5EF4-FFF2-40B4-BE49-F238E27FC236}">
                <a16:creationId xmlns:a16="http://schemas.microsoft.com/office/drawing/2014/main" id="{7DC251DE-A04F-45AB-8E74-317561377BC1}"/>
              </a:ext>
            </a:extLst>
          </p:cNvPr>
          <p:cNvSpPr txBox="1">
            <a:spLocks noChangeAspect="1"/>
          </p:cNvSpPr>
          <p:nvPr/>
        </p:nvSpPr>
        <p:spPr>
          <a:xfrm>
            <a:off x="5428867" y="5571173"/>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a:extLst>
              <a:ext uri="{FF2B5EF4-FFF2-40B4-BE49-F238E27FC236}">
                <a16:creationId xmlns:a16="http://schemas.microsoft.com/office/drawing/2014/main" id="{CC66AE83-4CE5-4AC7-9ACC-D0E6FFAC41CC}"/>
              </a:ext>
            </a:extLst>
          </p:cNvPr>
          <p:cNvGrpSpPr>
            <a:grpSpLocks noChangeAspect="1"/>
          </p:cNvGrpSpPr>
          <p:nvPr/>
        </p:nvGrpSpPr>
        <p:grpSpPr>
          <a:xfrm>
            <a:off x="8397239" y="3682556"/>
            <a:ext cx="2580640" cy="3080385"/>
            <a:chOff x="8438388" y="2965704"/>
            <a:chExt cx="2580640" cy="3080385"/>
          </a:xfrm>
        </p:grpSpPr>
        <p:sp>
          <p:nvSpPr>
            <p:cNvPr id="30" name="object 28">
              <a:extLst>
                <a:ext uri="{FF2B5EF4-FFF2-40B4-BE49-F238E27FC236}">
                  <a16:creationId xmlns:a16="http://schemas.microsoft.com/office/drawing/2014/main" id="{F1FFE9F0-2E79-4A10-B7A3-6167D3E8CCCC}"/>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1" name="object 29">
              <a:extLst>
                <a:ext uri="{FF2B5EF4-FFF2-40B4-BE49-F238E27FC236}">
                  <a16:creationId xmlns:a16="http://schemas.microsoft.com/office/drawing/2014/main" id="{8C12BEE7-4D7E-48B7-B589-626AB4778D99}"/>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2" name="object 30">
              <a:extLst>
                <a:ext uri="{FF2B5EF4-FFF2-40B4-BE49-F238E27FC236}">
                  <a16:creationId xmlns:a16="http://schemas.microsoft.com/office/drawing/2014/main" id="{9BD31FC9-B21C-49FE-832D-133D3DBF75C0}"/>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33" name="object 31">
              <a:extLst>
                <a:ext uri="{FF2B5EF4-FFF2-40B4-BE49-F238E27FC236}">
                  <a16:creationId xmlns:a16="http://schemas.microsoft.com/office/drawing/2014/main" id="{91CE6022-B283-4E2F-BD3F-DBAEBC196228}"/>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4" name="object 32">
              <a:extLst>
                <a:ext uri="{FF2B5EF4-FFF2-40B4-BE49-F238E27FC236}">
                  <a16:creationId xmlns:a16="http://schemas.microsoft.com/office/drawing/2014/main" id="{B448A504-F108-4018-A559-05F1F68E7B42}"/>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a:p>
          </p:txBody>
        </p:sp>
      </p:grpSp>
      <p:sp>
        <p:nvSpPr>
          <p:cNvPr id="35" name="object 33">
            <a:extLst>
              <a:ext uri="{FF2B5EF4-FFF2-40B4-BE49-F238E27FC236}">
                <a16:creationId xmlns:a16="http://schemas.microsoft.com/office/drawing/2014/main" id="{ADF5C0C6-E0B2-4230-A9AE-50905F903FEB}"/>
              </a:ext>
            </a:extLst>
          </p:cNvPr>
          <p:cNvSpPr txBox="1">
            <a:spLocks noChangeAspect="1"/>
          </p:cNvSpPr>
          <p:nvPr/>
        </p:nvSpPr>
        <p:spPr>
          <a:xfrm>
            <a:off x="8686291" y="5724842"/>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a:extLst>
              <a:ext uri="{FF2B5EF4-FFF2-40B4-BE49-F238E27FC236}">
                <a16:creationId xmlns:a16="http://schemas.microsoft.com/office/drawing/2014/main" id="{8D554CFE-D1A1-479C-B086-EAAF9E694B08}"/>
              </a:ext>
            </a:extLst>
          </p:cNvPr>
          <p:cNvGrpSpPr>
            <a:grpSpLocks noChangeAspect="1"/>
          </p:cNvGrpSpPr>
          <p:nvPr/>
        </p:nvGrpSpPr>
        <p:grpSpPr>
          <a:xfrm>
            <a:off x="8397239" y="1806512"/>
            <a:ext cx="2580640" cy="3112135"/>
            <a:chOff x="8438388" y="1089660"/>
            <a:chExt cx="2580640" cy="3112135"/>
          </a:xfrm>
        </p:grpSpPr>
        <p:sp>
          <p:nvSpPr>
            <p:cNvPr id="37" name="object 35">
              <a:extLst>
                <a:ext uri="{FF2B5EF4-FFF2-40B4-BE49-F238E27FC236}">
                  <a16:creationId xmlns:a16="http://schemas.microsoft.com/office/drawing/2014/main" id="{9E8DE4C5-0D66-4AB7-903E-C02F8A757572}"/>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8" name="object 36">
              <a:extLst>
                <a:ext uri="{FF2B5EF4-FFF2-40B4-BE49-F238E27FC236}">
                  <a16:creationId xmlns:a16="http://schemas.microsoft.com/office/drawing/2014/main" id="{7AE3072F-2D6E-4DF9-8EA5-850DF99C42CF}"/>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9" name="object 37">
              <a:extLst>
                <a:ext uri="{FF2B5EF4-FFF2-40B4-BE49-F238E27FC236}">
                  <a16:creationId xmlns:a16="http://schemas.microsoft.com/office/drawing/2014/main" id="{7BAE749D-8401-4765-82C3-AAE18ABFB27D}"/>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40" name="object 38">
              <a:extLst>
                <a:ext uri="{FF2B5EF4-FFF2-40B4-BE49-F238E27FC236}">
                  <a16:creationId xmlns:a16="http://schemas.microsoft.com/office/drawing/2014/main" id="{940CFEDC-5623-4626-8EC5-D43863F2F98D}"/>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1" name="object 39">
              <a:extLst>
                <a:ext uri="{FF2B5EF4-FFF2-40B4-BE49-F238E27FC236}">
                  <a16:creationId xmlns:a16="http://schemas.microsoft.com/office/drawing/2014/main" id="{D9BB2CD3-CED0-4945-B212-8C361794BB7A}"/>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a:p>
          </p:txBody>
        </p:sp>
      </p:grpSp>
      <p:sp>
        <p:nvSpPr>
          <p:cNvPr id="42" name="object 40">
            <a:extLst>
              <a:ext uri="{FF2B5EF4-FFF2-40B4-BE49-F238E27FC236}">
                <a16:creationId xmlns:a16="http://schemas.microsoft.com/office/drawing/2014/main" id="{17BED184-27C2-4F54-9F6F-AE8C8DAD85F2}"/>
              </a:ext>
            </a:extLst>
          </p:cNvPr>
          <p:cNvSpPr txBox="1">
            <a:spLocks noChangeAspect="1"/>
          </p:cNvSpPr>
          <p:nvPr/>
        </p:nvSpPr>
        <p:spPr>
          <a:xfrm>
            <a:off x="8799067" y="3387662"/>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a:extLst>
              <a:ext uri="{FF2B5EF4-FFF2-40B4-BE49-F238E27FC236}">
                <a16:creationId xmlns:a16="http://schemas.microsoft.com/office/drawing/2014/main" id="{C945577A-2772-42B4-B107-7DF4A2B618CA}"/>
              </a:ext>
            </a:extLst>
          </p:cNvPr>
          <p:cNvGrpSpPr>
            <a:grpSpLocks noChangeAspect="1"/>
          </p:cNvGrpSpPr>
          <p:nvPr/>
        </p:nvGrpSpPr>
        <p:grpSpPr>
          <a:xfrm>
            <a:off x="8397239" y="1430083"/>
            <a:ext cx="2580640" cy="1580515"/>
            <a:chOff x="8438388" y="713231"/>
            <a:chExt cx="2580640" cy="1580515"/>
          </a:xfrm>
        </p:grpSpPr>
        <p:sp>
          <p:nvSpPr>
            <p:cNvPr id="44" name="object 42">
              <a:extLst>
                <a:ext uri="{FF2B5EF4-FFF2-40B4-BE49-F238E27FC236}">
                  <a16:creationId xmlns:a16="http://schemas.microsoft.com/office/drawing/2014/main" id="{F2EB7B0C-8725-4F48-9E49-C1A5012E6BA4}"/>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a:p>
          </p:txBody>
        </p:sp>
        <p:sp>
          <p:nvSpPr>
            <p:cNvPr id="45" name="object 43">
              <a:extLst>
                <a:ext uri="{FF2B5EF4-FFF2-40B4-BE49-F238E27FC236}">
                  <a16:creationId xmlns:a16="http://schemas.microsoft.com/office/drawing/2014/main" id="{5A714B0A-90F5-45F3-87CE-85E58763C151}"/>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6" name="object 44">
              <a:extLst>
                <a:ext uri="{FF2B5EF4-FFF2-40B4-BE49-F238E27FC236}">
                  <a16:creationId xmlns:a16="http://schemas.microsoft.com/office/drawing/2014/main" id="{E936DA81-261F-4C4F-96A5-CBB6BB8FC1E3}"/>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a:p>
          </p:txBody>
        </p:sp>
      </p:grpSp>
      <p:sp>
        <p:nvSpPr>
          <p:cNvPr id="47" name="object 45">
            <a:extLst>
              <a:ext uri="{FF2B5EF4-FFF2-40B4-BE49-F238E27FC236}">
                <a16:creationId xmlns:a16="http://schemas.microsoft.com/office/drawing/2014/main" id="{70DF1F42-A0C0-45CF-A5C9-249C92D52916}"/>
              </a:ext>
            </a:extLst>
          </p:cNvPr>
          <p:cNvSpPr txBox="1">
            <a:spLocks noChangeAspect="1"/>
          </p:cNvSpPr>
          <p:nvPr/>
        </p:nvSpPr>
        <p:spPr>
          <a:xfrm>
            <a:off x="8664955" y="1817942"/>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http://purl.org/dc/terms/"/>
    <ds:schemaRef ds:uri="http://schemas.microsoft.com/office/2006/documentManagement/types"/>
    <ds:schemaRef ds:uri="http://purl.org/dc/dcmitype/"/>
    <ds:schemaRef ds:uri="155be751-a274-42e8-93fb-f39d3b9bccc8"/>
    <ds:schemaRef ds:uri="http://schemas.microsoft.com/office/2006/metadata/properties"/>
    <ds:schemaRef ds:uri="http://schemas.openxmlformats.org/package/2006/metadata/core-properties"/>
    <ds:schemaRef ds:uri="f80a141d-92ca-4d3d-9308-f7e7b1d44ce8"/>
    <ds:schemaRef ds:uri="http://www.w3.org/XML/1998/namespac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TotalTime>
  <Words>2690</Words>
  <Application>Microsoft Office PowerPoint</Application>
  <PresentationFormat>Panorámica</PresentationFormat>
  <Paragraphs>268</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Abadi</vt:lpstr>
      <vt:lpstr>Arial</vt:lpstr>
      <vt:lpstr>Calibri</vt:lpstr>
      <vt:lpstr>Calibri Light</vt:lpstr>
      <vt:lpstr>Carlito</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LAG</cp:lastModifiedBy>
  <cp:revision>210</cp:revision>
  <dcterms:created xsi:type="dcterms:W3CDTF">2021-04-29T18:58:34Z</dcterms:created>
  <dcterms:modified xsi:type="dcterms:W3CDTF">2025-11-20T22:27:33Z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